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83" r:id="rId2"/>
    <p:sldId id="256" r:id="rId3"/>
    <p:sldId id="259" r:id="rId4"/>
    <p:sldId id="27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1" r:id="rId15"/>
    <p:sldId id="274" r:id="rId16"/>
    <p:sldId id="311" r:id="rId17"/>
    <p:sldId id="298" r:id="rId18"/>
    <p:sldId id="312" r:id="rId19"/>
    <p:sldId id="299" r:id="rId20"/>
    <p:sldId id="300" r:id="rId21"/>
    <p:sldId id="301" r:id="rId22"/>
    <p:sldId id="296" r:id="rId23"/>
    <p:sldId id="297" r:id="rId24"/>
    <p:sldId id="302" r:id="rId25"/>
    <p:sldId id="293" r:id="rId26"/>
    <p:sldId id="303" r:id="rId27"/>
    <p:sldId id="304" r:id="rId28"/>
    <p:sldId id="305" r:id="rId29"/>
    <p:sldId id="306" r:id="rId30"/>
    <p:sldId id="307" r:id="rId31"/>
    <p:sldId id="279" r:id="rId32"/>
    <p:sldId id="286" r:id="rId33"/>
    <p:sldId id="284" r:id="rId34"/>
    <p:sldId id="285" r:id="rId35"/>
    <p:sldId id="287" r:id="rId36"/>
    <p:sldId id="291" r:id="rId37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8DBD"/>
    <a:srgbClr val="FB6F21"/>
    <a:srgbClr val="FA600A"/>
    <a:srgbClr val="13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2" autoAdjust="0"/>
    <p:restoredTop sz="85591" autoAdjust="0"/>
  </p:normalViewPr>
  <p:slideViewPr>
    <p:cSldViewPr snapToObjects="1">
      <p:cViewPr>
        <p:scale>
          <a:sx n="73" d="100"/>
          <a:sy n="73" d="100"/>
        </p:scale>
        <p:origin x="-32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BF7CE-EE8F-4B25-A68C-1524231C412F}" type="datetimeFigureOut">
              <a:rPr lang="ru-RU" smtClean="0"/>
              <a:t>06.02.2020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B5D00-AA53-4B2E-8F86-DC1937C78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58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Конструктивно компьютерная сеть представляет собой совокупность компьютеров, которые объединены каналами связи и обеспечена аппаратным и программным сетевым оборудованием. На каждом клиенте сети устанавливается программа-клиент. На серверах сети устанавливают программу-сервер, которая предоставляет услуги программам-клиентам.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Самая простая локальная сеть построенная из двух компьютеров (прямое соединение). Для этого нужен специальный кабель («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патч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-корд, чтобы соединить их сетевые адаптеры (карты), и соответствующие настройки на обоих компьютерах.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B5D00-AA53-4B2E-8F86-DC1937C78BA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693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упрощения расчетов обычно используются справочные данные, содержащие значения задержек распространения сигналов в повторителях, приемопередатчиках и различных физических средах (таблица).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Битовый интервал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обозначен как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каждым сегментом связана постоянная задержка, названная базой, которая зависит только от типа сегмента и от положения сегмента на пути сигнала (левый, промежуточный или правый). База правого сегмента, в котором возникает коллизия, намного превышает базу левого и промежуточных сегментов.</a:t>
            </a:r>
          </a:p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этого, с каждым сегментом связана задержка распространения сигнала вдоль кабеля сегмента, которая зависит от длины сегмента и вычисляется путем умножения времени распространения сигнала по одному метру кабеля (в битовых интервалах) на длину кабеля в метрах.</a:t>
            </a:r>
          </a:p>
          <a:p>
            <a:pPr algn="just"/>
            <a:r>
              <a:rPr lang="ru-RU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времени двойного оборота сигнала PDV заключается в вычислении задержек, вносимых каждым отрезком кабеля (приведенная в таблице задержка сигнала на 1 м кабеля умножается на длину сегмента), а затем суммировании этих задержек с базами левого, промежуточных и правого сегментов. Общее значение PDV не должно превышать 575 битовых интервалов.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левый и правый сегменты имеют разные величины базовой задержки, то в случае различных типов сегментов на удаленных краях сети необходимо выполнить расчеты дважды: один раз принять в качестве левого сегмента сегмент одного типа, а во второй - сегмент другого типа. Результатом можно считать максимальное значение PDV.</a:t>
            </a:r>
          </a:p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признать конфигурацию сети корректной, нужно рассчитать также уменьшение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межкадрового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интервала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повторителями, то есть величину PVV.</a:t>
            </a: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расчета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межкадрового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интервала PVV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воспользуимся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значениями максимальных величин уменьшения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межкадрового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интервала при прохождении повторителей различных физических сред, приведенными в таблице 1.4.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B5D00-AA53-4B2E-8F86-DC1937C78BA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762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Так как значение </a:t>
            </a:r>
            <a:r>
              <a:rPr lang="en-US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PDV</a:t>
            </a: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меньше максимально допустимой величины 575, то эта сеть проходит по критерию времени двойного оборота сигнала несмотря на то, что ее общая длина составляет больше 2500 м, а количество повторителей — больше 4-х.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В результате приведенная в примере сеть соответствует стандартам </a:t>
            </a:r>
            <a:r>
              <a:rPr lang="en-US" sz="1200" dirty="0" smtClean="0"/>
              <a:t>Ethernet</a:t>
            </a:r>
            <a:r>
              <a:rPr lang="ru-RU" sz="1200" dirty="0" smtClean="0"/>
              <a:t> по всем параметрам, связанным и с длинами сегментов, и с количеством повторителей.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B5D00-AA53-4B2E-8F86-DC1937C78BA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79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B5D00-AA53-4B2E-8F86-DC1937C78BA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5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B5D00-AA53-4B2E-8F86-DC1937C78BA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769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Сетевое программное обеспечение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это программное обеспечение, позволяющее организовать работу пользователя в сети и обеспечивает организацию коллективного доступа к вычислительным и информационным ресурсам сети, динамическое распределе­ние и перераспределение ресурсов сети с целью повышения оперативности обработки информации и максимальной заг­рузки аппаратных средств, а также в случае отказа и выхода из строя отдельных технических средств и т.д.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Оно представлено общим, системным и специальным программным обеспечением.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Общее сетевое программное обеспечение включает: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Браузер – программа просмотра веб-страниц (например, Internet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Браузер содержит следующие средства: программу для работы с электронной почтой (чтение, создание, редактирование и отправка почтовых сообщений); программу для работы с сервером новостей (подписка на группу новостей, чтение новостей, создание и пересылка сообщений), редактор текста;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HTML-редакторы – редакторы, предназначенные для создания веб-страниц;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Графические веб-средства – средства, предназначенные для оптимизации графических элементов веб-страниц;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Машинные переводчики – программные средства, служащие для просмотра веб-страниц на различных языках;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Антивирусные сетевые программы – программы, используемые для предотвращения попадания программных вирусов на компьютер пользователя или распространения его по локальной сети фирмы.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системному программному обеспечению относят: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Операционную систему – обязательную часть системного программного обеспечения, гарантирующую эффективное функционирование ЭВМ в различных режимах, организующую выполнение программ и взаимодействие пользователя и внешних устройств с ЭВМ;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Сервисные программы – программы, которые расширяют возможности ОС, предоставляя пользователю и его программам набор дополнительных услуг;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Систему технического обслуживания – систему, которая облегчает диагностику, тестирование оборудования и поиск неисправностей в ПК.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Специальные сетевые ОС предназначены для управления сетью. По своей организации эту разновидность сетевых ОС можно разделить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одноранговые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Peer-To-Peer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 с выделенным сервером (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одноранговым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относятся такие сетевые ОС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NetWare Lite, Personal NetWare (Novell), Windows For Workgroups (Microsoft), LANtastic (Artisoft).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сетевой ОС выделяют несколько частей: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Средства управления локальными ресурсами WS – функции распределения оперативной памяти между процессами, планирования и диспетчеризации процессов, управления процессорами в мультипроцессорных машинах, управления периферийными устройствами и другие функции управления ресурсами локальных ОС;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Средства предоставления собственных ресурсов и услуг в общее пользование – серверная часть ОС (сервер). Эти средства обеспечивают, например, блокировку файлов и записей, что необходимо для их совместного использования; ведение справочников имен сетевых ресурсов; обработку запросов удаленного доступа к собственной файловой системе и БД; управление очередями запросов удаленных пользователей к своим периферийным устройствам;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Средства запроса доступа к удаленным ресурсам и услугам и их использования – клиентская часть ОС (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редиректор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Эта часть выполняет распознавание и перенаправление в сеть запросов к удаленным ресурсам от приложений и пользователей. При этом запрос поступает от приложения в локальной форме, а передается в сеть в другой форме, соответствующей требованиям сервера. Клиентская часть также осуществляет прием ответов от серверов и преобразование их в локальный формат, так что для приложения выполнение локальных и удаленных запросов неразличимо;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Коммуникационные средства ОС, с помощью которых происходит обмен сообщениями в сети. Эта часть обеспечивает адресацию и буферизацию сообщений, выбор маршрута передачи сообщения по сети, надежность передачи, т.е. является средством транспортировки сообщений.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 серверных операционных систем для корпоративных сетей на базе ПК весьма широк: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NT, OS/2,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NetWare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UNIX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 с сетевыми службами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AppleTalk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Как правило, эти операционные системы способны функционировать и в качестве ПО клиента, и в качестве ПО сервера. Более того, часто существует «младшая» версия для настольных компьютеров. Такие программные продукты как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NT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Workstation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OS/2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Workstation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 рабочей станции от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NetWare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 существу, представляют собой несколько упрощенные версии своих «старших братьев», работающих на серверах..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Сетевые операционные системы создаются для решения масштабных задач: они предназначены для управления и обслуживания массовых (нередко одновременных) запросов клиентов. Кроме того, сетевая операционная система отвечает за проверку учётных данных пользователя, его паролей и прав. К сетевым ОС предъявляются гораздо более высокие требования в отношении отказоустойчивости — ведь они должны гарантировать непрерывность работы и целостность доверенных им гигабайтов и даже терабайтов информации. Сетевая ОС управляет совместным использованием ресурсов, удаленным доступом, администрированием сети, почтовым обслуживанием и массой прочих составляющих бесперебойно функционирующей среды коллективной работы.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B5D00-AA53-4B2E-8F86-DC1937C78BA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36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B5D00-AA53-4B2E-8F86-DC1937C78BA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155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C20B8-7E61-41A7-9578-4FA0A06D563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50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C20B8-7E61-41A7-9578-4FA0A06D563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95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показаны левый сегмент, правый сегмент и промежуточный сегмент. Поясним эти термины на примере сети, приведенной на слайде.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Левым сегментом называется сегмент, в котором начинается путь сигнала от выхода передатчика конечного узла. Затем сигнал проходит через промежуточные сегменты и доходит до приемника наиболее удаленного узла наиболее удаленного сегмента, который называется правым. С каждым сегментом связана постоянная задержка, названная базой, которая зависит только от типа сегмента и от положения сегмента на пути сигнала (левый, промежуточный или правый). Кроме этого, с каждым сегментом связана задержка распространения сигнала вдоль кабеля сегмента, которая зависит от длины сегмента и вычисляется путем умножения времени распространения сигнала по одному метру кабеля (в битовых интервалах) на длину кабеля в метрах.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B5D00-AA53-4B2E-8F86-DC1937C78BA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26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449263"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Соблюдение многочисленных ограничений, установленных для различных стандартов физического уровня сетей </a:t>
            </a:r>
            <a:r>
              <a:rPr lang="en-US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Ethernet</a:t>
            </a: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, гарантирует корректную работу сети (при условии исправного состояния всех элементов сети).</a:t>
            </a:r>
          </a:p>
          <a:p>
            <a:pPr marL="0" indent="449263"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Чтобы сеть </a:t>
            </a:r>
            <a:r>
              <a:rPr lang="en-US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Ethernet</a:t>
            </a: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, состоящая из сегментов различной физической природы, работала корректно, необходимо выполнение четырех основных условий:</a:t>
            </a:r>
          </a:p>
          <a:p>
            <a:pPr lvl="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количество станций в сети не более 1024;</a:t>
            </a:r>
          </a:p>
          <a:p>
            <a:pPr lvl="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максимальная длина каждого физического сегмента не более величины, определенной в соответствующем стандарте физического уровня;</a:t>
            </a:r>
          </a:p>
          <a:p>
            <a:pPr lvl="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время двойного оборота сигнала (</a:t>
            </a:r>
            <a:r>
              <a:rPr lang="en-US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Path Delay Value</a:t>
            </a: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PDV</a:t>
            </a: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) между двумя самыми удаленными друг от друга станциями сети не более 575 битовых интервала;</a:t>
            </a:r>
          </a:p>
          <a:p>
            <a:pPr lvl="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сокращение </a:t>
            </a:r>
            <a:r>
              <a:rPr lang="ru-RU" sz="1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межкадрового</a:t>
            </a: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интервала </a:t>
            </a:r>
            <a:r>
              <a:rPr lang="en-US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PVV</a:t>
            </a: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при прохождении последовательности кадров через все повторители должно быть не больше, чем 49 битовых интервала. </a:t>
            </a:r>
          </a:p>
          <a:p>
            <a:pPr marL="0" indent="358775"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Соблюдение этих требований обеспечивает корректность работы сети даже в случаях, когда нарушаются простые правила конфигурирования, определяющие максимальное количество повторителей и общую длину сети в 2750 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B5D00-AA53-4B2E-8F86-DC1937C78BA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005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www.icq.com/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://www.skype.com/ru/" TargetMode="External"/><Relationship Id="rId5" Type="http://schemas.openxmlformats.org/officeDocument/2006/relationships/hyperlink" Target="http://www.mail.ru/" TargetMode="External"/><Relationship Id="rId10" Type="http://schemas.openxmlformats.org/officeDocument/2006/relationships/image" Target="../media/image37.jpeg"/><Relationship Id="rId4" Type="http://schemas.openxmlformats.org/officeDocument/2006/relationships/image" Target="../media/image33.png"/><Relationship Id="rId9" Type="http://schemas.openxmlformats.org/officeDocument/2006/relationships/hyperlink" Target="http://www.jabber.org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wmf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wmf"/><Relationship Id="rId9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maps.yandex.ru/" TargetMode="External"/><Relationship Id="rId3" Type="http://schemas.openxmlformats.org/officeDocument/2006/relationships/hyperlink" Target="http://gismeteo.ru/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://pogoda.yandex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://www.tutu.ru/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://rasp.yandex.ru/" TargetMode="External"/><Relationship Id="rId9" Type="http://schemas.openxmlformats.org/officeDocument/2006/relationships/hyperlink" Target="http://maps.google.ru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hyperlink" Target="http://www.paypal.com/" TargetMode="External"/><Relationship Id="rId12" Type="http://schemas.openxmlformats.org/officeDocument/2006/relationships/image" Target="../media/image59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hyperlink" Target="http://money.yandex.ru/" TargetMode="External"/><Relationship Id="rId10" Type="http://schemas.openxmlformats.org/officeDocument/2006/relationships/hyperlink" Target="https://qiwi.com/" TargetMode="External"/><Relationship Id="rId4" Type="http://schemas.openxmlformats.org/officeDocument/2006/relationships/hyperlink" Target="http://www.webmoney.ru/" TargetMode="External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dnoklassniki.ru/" TargetMode="External"/><Relationship Id="rId13" Type="http://schemas.openxmlformats.org/officeDocument/2006/relationships/hyperlink" Target="http://ru.wikipedia.org/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://vk.com/" TargetMode="External"/><Relationship Id="rId12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hyperlink" Target="http://www.blogspot.com/" TargetMode="External"/><Relationship Id="rId5" Type="http://schemas.openxmlformats.org/officeDocument/2006/relationships/image" Target="../media/image64.png"/><Relationship Id="rId15" Type="http://schemas.openxmlformats.org/officeDocument/2006/relationships/image" Target="../media/image68.jpeg"/><Relationship Id="rId10" Type="http://schemas.openxmlformats.org/officeDocument/2006/relationships/hyperlink" Target="http://www.livejournal.com/" TargetMode="External"/><Relationship Id="rId4" Type="http://schemas.openxmlformats.org/officeDocument/2006/relationships/image" Target="../media/image63.png"/><Relationship Id="rId9" Type="http://schemas.openxmlformats.org/officeDocument/2006/relationships/hyperlink" Target="http://www.facebook.com/" TargetMode="External"/><Relationship Id="rId14" Type="http://schemas.openxmlformats.org/officeDocument/2006/relationships/image" Target="../media/image6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ПК-23\Desktop\121201-internet-mon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32656"/>
            <a:ext cx="9150424" cy="62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43608" y="980728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i="1" dirty="0" smtClean="0">
                <a:solidFill>
                  <a:srgbClr val="FF0000"/>
                </a:solidFill>
              </a:rPr>
              <a:t>«</a:t>
            </a:r>
            <a:r>
              <a:rPr lang="ru-RU" sz="4000" b="1" i="1" dirty="0">
                <a:solidFill>
                  <a:srgbClr val="FF0000"/>
                </a:solidFill>
              </a:rPr>
              <a:t>Работа в компьютерных </a:t>
            </a:r>
            <a:r>
              <a:rPr lang="ru-RU" sz="4000" b="1" i="1" dirty="0" smtClean="0">
                <a:solidFill>
                  <a:srgbClr val="FF0000"/>
                </a:solidFill>
              </a:rPr>
              <a:t>сетях»</a:t>
            </a:r>
            <a:r>
              <a:rPr lang="ru-RU" sz="3600" b="1" i="1" dirty="0" smtClean="0">
                <a:solidFill>
                  <a:srgbClr val="FF0000"/>
                </a:solidFill>
              </a:rPr>
              <a:t>»</a:t>
            </a:r>
            <a:endParaRPr lang="ru-RU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797152"/>
            <a:ext cx="9152311" cy="2132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just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Повторитель позволяет:</a:t>
            </a:r>
          </a:p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соединять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два сегмента сети с одинаковыми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или различными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видами кабеля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-регенерировать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сигнал для увеличения максимального расстояния его передачи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передавать поток данных в обоих направлениях.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445596"/>
            <a:ext cx="5754033" cy="2437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411" y="41187"/>
            <a:ext cx="8803534" cy="668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79400" dist="139700" dir="48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REPEATER - </a:t>
            </a:r>
            <a:r>
              <a:rPr lang="ru-RU" sz="2800" b="1" dirty="0" smtClean="0">
                <a:solidFill>
                  <a:srgbClr val="FFFF00"/>
                </a:solidFill>
              </a:rPr>
              <a:t>повторитель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119066" y="845356"/>
            <a:ext cx="8905868" cy="1584176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tabLst>
                <a:tab pos="0" algn="l"/>
              </a:tabLst>
            </a:pPr>
            <a:r>
              <a:rPr lang="ru-RU" sz="20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Репитер</a:t>
            </a:r>
            <a:r>
              <a:rPr lang="ru-RU" sz="2000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– 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</a:t>
            </a:r>
            <a:r>
              <a:rPr lang="ru-RU" sz="2000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устройство, которое позволяет расширить уже существующую </a:t>
            </a:r>
            <a:r>
              <a:rPr lang="ru-RU" sz="2000" b="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</a:t>
            </a:r>
            <a:r>
              <a:rPr lang="ru-RU" sz="2000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сеть, точно её повторяя. </a:t>
            </a:r>
            <a:r>
              <a:rPr lang="ru-RU" sz="2000" b="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Устанавливается</a:t>
            </a:r>
            <a:r>
              <a:rPr lang="ru-RU" sz="2000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репитер</a:t>
            </a:r>
            <a:r>
              <a:rPr lang="ru-RU" sz="2000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нужно у самой границы приема сигнала</a:t>
            </a:r>
            <a:r>
              <a:rPr lang="ru-RU" sz="2000" b="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000" dirty="0" smtClean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tabLst>
                <a:tab pos="0" algn="l"/>
              </a:tabLst>
            </a:pPr>
            <a:r>
              <a:rPr lang="ru-RU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Его </a:t>
            </a:r>
            <a:r>
              <a:rPr lang="ru-RU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основная функция </a:t>
            </a:r>
            <a:r>
              <a:rPr lang="ru-RU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состоит в том, чтобы получив данные на одном из портов, перенаправить их на остальные </a:t>
            </a:r>
            <a:r>
              <a:rPr lang="ru-RU" sz="20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порты.</a:t>
            </a: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12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2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1000100" y="1714488"/>
            <a:ext cx="7933588" cy="5000660"/>
          </a:xfrm>
        </p:spPr>
        <p:txBody>
          <a:bodyPr>
            <a:noAutofit/>
          </a:bodyPr>
          <a:lstStyle/>
          <a:p>
            <a:endParaRPr lang="ru-RU" sz="2000" dirty="0" smtClean="0">
              <a:latin typeface="Constantia" pitchFamily="18" charset="0"/>
            </a:endParaRPr>
          </a:p>
          <a:p>
            <a:endParaRPr lang="ru-RU" sz="2000" dirty="0" smtClean="0">
              <a:latin typeface="Constantia" pitchFamily="18" charset="0"/>
            </a:endParaRPr>
          </a:p>
          <a:p>
            <a:endParaRPr lang="ru-RU" sz="2000" dirty="0" smtClean="0">
              <a:latin typeface="Constantia" pitchFamily="18" charset="0"/>
            </a:endParaRPr>
          </a:p>
          <a:p>
            <a:endParaRPr lang="ru-RU" sz="2000" dirty="0" smtClean="0">
              <a:latin typeface="Constantia" pitchFamily="18" charset="0"/>
            </a:endParaRPr>
          </a:p>
          <a:p>
            <a:endParaRPr lang="ru-RU" sz="2000" dirty="0" smtClean="0">
              <a:latin typeface="Constantia" pitchFamily="18" charset="0"/>
            </a:endParaRPr>
          </a:p>
          <a:p>
            <a:endParaRPr lang="ru-RU" sz="2000" dirty="0" smtClean="0">
              <a:latin typeface="Constantia" pitchFamily="18" charset="0"/>
            </a:endParaRPr>
          </a:p>
          <a:p>
            <a:endParaRPr lang="ru-RU" sz="2000" dirty="0" smtClean="0">
              <a:latin typeface="Constantia" pitchFamily="18" charset="0"/>
            </a:endParaRPr>
          </a:p>
          <a:p>
            <a:endParaRPr lang="ru-RU" sz="2000" dirty="0" smtClean="0">
              <a:latin typeface="Constantia" pitchFamily="18" charset="0"/>
            </a:endParaRPr>
          </a:p>
          <a:p>
            <a:endParaRPr lang="ru-RU" sz="2000" dirty="0" smtClean="0">
              <a:latin typeface="Constantia" pitchFamily="18" charset="0"/>
            </a:endParaRPr>
          </a:p>
        </p:txBody>
      </p:sp>
      <p:pic>
        <p:nvPicPr>
          <p:cNvPr id="3074" name="Picture 2" descr="http://astel.dsait.ru/wa-data/public/shop/products/05/55/15505/images/19656/19656.970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763" y="2129146"/>
            <a:ext cx="3345415" cy="2364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36763" y="4906450"/>
            <a:ext cx="8582655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Коммутатор предоставляет следующие возможности: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посылает пакет с данными с одного компьютера на конечный компьютер;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увеличивает скорость передачи данных.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9984" y="2232154"/>
            <a:ext cx="4446471" cy="2204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7080" y="73073"/>
            <a:ext cx="8701200" cy="5651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79400" dist="139700" dir="48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Коммутатор</a:t>
            </a:r>
          </a:p>
        </p:txBody>
      </p:sp>
      <p:sp>
        <p:nvSpPr>
          <p:cNvPr id="11" name="Содержимое 2"/>
          <p:cNvSpPr txBox="1">
            <a:spLocks/>
          </p:cNvSpPr>
          <p:nvPr/>
        </p:nvSpPr>
        <p:spPr>
          <a:xfrm>
            <a:off x="181395" y="808593"/>
            <a:ext cx="8701200" cy="1035434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ru-RU" sz="24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устройство, соединяющее несколько узлов компьютерной сети в пределах одного или нескольких сегментов</a:t>
            </a:r>
            <a: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8623300" y="113885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13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17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754105"/>
            <a:ext cx="91422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Транспортируя информацию между различными сегментами сети, маршрутизаторы анализируют заголовок пакета вычисляя оптимальный путь перемещения данного пакета. 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394" y="14699"/>
            <a:ext cx="8880102" cy="799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79400" dist="139700" dir="48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ru-RU" sz="3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Маршрутизатор</a:t>
            </a: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188082" y="909029"/>
            <a:ext cx="8701200" cy="118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Маршрутизатор </a:t>
            </a:r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0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специализированный сетевой компьютер, имеющий два или более сетевых интерфейсов и пересылающий пакеты данных между различными сегментами сети</a:t>
            </a:r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Андрей\Desktop\router-3-672x4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96" y="2097029"/>
            <a:ext cx="7557787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14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88700" y="764704"/>
            <a:ext cx="8701200" cy="1285884"/>
          </a:xfrm>
          <a:noFill/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tIns="36000" rIns="36000" bIns="36000" anchor="ctr" anchorCtr="0">
            <a:no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Сетевое программное обеспечение</a:t>
            </a:r>
            <a:r>
              <a:rPr lang="ru-RU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4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программное обеспечение, позволяющее организовать работу пользователя в сети</a:t>
            </a:r>
            <a: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http://www.thetimes24.com/wp-content/uploads/2015/03/only-20-pc-Indians-use-inter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2204864"/>
            <a:ext cx="7350783" cy="4123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Программное обеспечение сети</a:t>
            </a:r>
            <a:endParaRPr lang="ru-RU" sz="28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15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67744" y="1124743"/>
            <a:ext cx="4608512" cy="57548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СЕТЕВОЕ ПРОГРАММНОЕ ОБЕСПЕЧЕНИЕ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22283" y="1700232"/>
            <a:ext cx="1764000" cy="396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b="1" dirty="0" smtClean="0"/>
              <a:t>Общее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690000" y="1898985"/>
            <a:ext cx="1764000" cy="396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b="1" dirty="0" smtClean="0"/>
              <a:t>Системное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7157717" y="1654920"/>
            <a:ext cx="1764000" cy="396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b="1" dirty="0" smtClean="0"/>
              <a:t>Специальное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99512" y="2367696"/>
            <a:ext cx="1674916" cy="36004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600" b="1" dirty="0" smtClean="0"/>
              <a:t>Браузеры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99512" y="2799830"/>
            <a:ext cx="1674916" cy="552636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/>
              <a:t>HTML</a:t>
            </a:r>
            <a:r>
              <a:rPr lang="ru-RU" sz="1600" b="1" dirty="0" smtClean="0"/>
              <a:t>-редакторы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99511" y="3424560"/>
            <a:ext cx="1674918" cy="576064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600" b="1" dirty="0" smtClean="0"/>
              <a:t>Машинные переводчики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772000" y="2538671"/>
            <a:ext cx="1800000" cy="828092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600" b="1" dirty="0" smtClean="0"/>
              <a:t>Сетевые операционные системы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960165" y="2538717"/>
            <a:ext cx="1800000" cy="828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600" b="1" dirty="0" smtClean="0"/>
              <a:t>Сервисные системы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7148330" y="2538717"/>
            <a:ext cx="1800000" cy="828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600" b="1" dirty="0" smtClean="0"/>
              <a:t>Системы технического обслуживания</a:t>
            </a:r>
          </a:p>
        </p:txBody>
      </p:sp>
      <p:cxnSp>
        <p:nvCxnSpPr>
          <p:cNvPr id="18" name="Соединительная линия уступом 17"/>
          <p:cNvCxnSpPr>
            <a:stCxn id="7" idx="1"/>
            <a:endCxn id="8" idx="0"/>
          </p:cNvCxnSpPr>
          <p:nvPr/>
        </p:nvCxnSpPr>
        <p:spPr>
          <a:xfrm rot="10800000" flipV="1">
            <a:off x="1104284" y="1412488"/>
            <a:ext cx="1163461" cy="287744"/>
          </a:xfrm>
          <a:prstGeom prst="bentConnector2">
            <a:avLst/>
          </a:prstGeom>
          <a:ln>
            <a:tailEnd type="none" w="med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7" idx="3"/>
            <a:endCxn id="11" idx="0"/>
          </p:cNvCxnSpPr>
          <p:nvPr/>
        </p:nvCxnSpPr>
        <p:spPr>
          <a:xfrm>
            <a:off x="6876256" y="1412488"/>
            <a:ext cx="1163461" cy="242432"/>
          </a:xfrm>
          <a:prstGeom prst="bentConnector2">
            <a:avLst/>
          </a:prstGeom>
          <a:ln>
            <a:tailEnd type="none" w="med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10" idx="0"/>
          </p:cNvCxnSpPr>
          <p:nvPr/>
        </p:nvCxnSpPr>
        <p:spPr>
          <a:xfrm>
            <a:off x="4572000" y="1700232"/>
            <a:ext cx="0" cy="198753"/>
          </a:xfrm>
          <a:prstGeom prst="straightConnector1">
            <a:avLst/>
          </a:prstGeom>
          <a:ln>
            <a:tailEnd type="none" w="med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5246546" y="3712592"/>
            <a:ext cx="1567420" cy="663244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b="1" dirty="0" smtClean="0"/>
              <a:t>Интерфейсные системы, оболочки ОС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7289812" y="3626849"/>
            <a:ext cx="1692000" cy="396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b="1" dirty="0" smtClean="0"/>
              <a:t>Наладочные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7289812" y="4113103"/>
            <a:ext cx="1692000" cy="396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b="1" dirty="0" smtClean="0"/>
              <a:t>диагностические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7290134" y="4601485"/>
            <a:ext cx="1692000" cy="396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b="1" dirty="0" smtClean="0"/>
              <a:t>тестовые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2924122" y="3712592"/>
            <a:ext cx="1692000" cy="396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/>
              <a:t>MC DOS</a:t>
            </a:r>
            <a:endParaRPr lang="ru-RU" sz="1400" b="1" dirty="0" smtClean="0"/>
          </a:p>
        </p:txBody>
      </p:sp>
      <p:sp>
        <p:nvSpPr>
          <p:cNvPr id="32" name="Прямоугольник 31"/>
          <p:cNvSpPr/>
          <p:nvPr/>
        </p:nvSpPr>
        <p:spPr>
          <a:xfrm>
            <a:off x="2924122" y="4227983"/>
            <a:ext cx="1692000" cy="396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/>
              <a:t>OS/2</a:t>
            </a:r>
            <a:endParaRPr lang="ru-RU" sz="1400" b="1" dirty="0" smtClean="0"/>
          </a:p>
        </p:txBody>
      </p:sp>
      <p:sp>
        <p:nvSpPr>
          <p:cNvPr id="33" name="Прямоугольник 32"/>
          <p:cNvSpPr/>
          <p:nvPr/>
        </p:nvSpPr>
        <p:spPr>
          <a:xfrm>
            <a:off x="2924122" y="4743374"/>
            <a:ext cx="1692000" cy="396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/>
              <a:t>LINUX</a:t>
            </a:r>
            <a:endParaRPr lang="ru-RU" sz="1400" b="1" dirty="0" smtClean="0"/>
          </a:p>
        </p:txBody>
      </p:sp>
      <p:sp>
        <p:nvSpPr>
          <p:cNvPr id="34" name="Прямоугольник 33"/>
          <p:cNvSpPr/>
          <p:nvPr/>
        </p:nvSpPr>
        <p:spPr>
          <a:xfrm>
            <a:off x="2924122" y="5258765"/>
            <a:ext cx="1692000" cy="396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/>
              <a:t>Windows </a:t>
            </a:r>
            <a:r>
              <a:rPr lang="en-US" sz="1400" b="1" dirty="0"/>
              <a:t>Server</a:t>
            </a:r>
            <a:endParaRPr lang="ru-RU" sz="1400" b="1" dirty="0"/>
          </a:p>
          <a:p>
            <a:pPr algn="ctr"/>
            <a:r>
              <a:rPr lang="ru-RU" sz="1400" b="1" dirty="0" smtClean="0"/>
              <a:t>2008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2924122" y="5774156"/>
            <a:ext cx="1692000" cy="396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/>
              <a:t>Windows NT</a:t>
            </a:r>
            <a:endParaRPr lang="ru-RU" sz="1400" b="1" dirty="0" smtClean="0"/>
          </a:p>
        </p:txBody>
      </p:sp>
      <p:sp>
        <p:nvSpPr>
          <p:cNvPr id="36" name="Прямоугольник 35"/>
          <p:cNvSpPr/>
          <p:nvPr/>
        </p:nvSpPr>
        <p:spPr>
          <a:xfrm>
            <a:off x="2924122" y="6289545"/>
            <a:ext cx="1692000" cy="396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/>
              <a:t>Windows 7</a:t>
            </a:r>
            <a:endParaRPr lang="ru-RU" sz="1400" b="1" dirty="0" smtClean="0"/>
          </a:p>
        </p:txBody>
      </p:sp>
      <p:cxnSp>
        <p:nvCxnSpPr>
          <p:cNvPr id="37" name="Соединительная линия уступом 36"/>
          <p:cNvCxnSpPr>
            <a:stCxn id="8" idx="1"/>
            <a:endCxn id="12" idx="1"/>
          </p:cNvCxnSpPr>
          <p:nvPr/>
        </p:nvCxnSpPr>
        <p:spPr>
          <a:xfrm rot="10800000" flipH="1" flipV="1">
            <a:off x="222282" y="1898232"/>
            <a:ext cx="177229" cy="649484"/>
          </a:xfrm>
          <a:prstGeom prst="bentConnector3">
            <a:avLst>
              <a:gd name="adj1" fmla="val -73706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Соединительная линия уступом 39"/>
          <p:cNvCxnSpPr>
            <a:stCxn id="8" idx="1"/>
            <a:endCxn id="13" idx="1"/>
          </p:cNvCxnSpPr>
          <p:nvPr/>
        </p:nvCxnSpPr>
        <p:spPr>
          <a:xfrm rot="10800000" flipH="1" flipV="1">
            <a:off x="222282" y="1898232"/>
            <a:ext cx="177229" cy="1177916"/>
          </a:xfrm>
          <a:prstGeom prst="bentConnector3">
            <a:avLst>
              <a:gd name="adj1" fmla="val -73707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Соединительная линия уступом 42"/>
          <p:cNvCxnSpPr>
            <a:stCxn id="8" idx="1"/>
            <a:endCxn id="14" idx="1"/>
          </p:cNvCxnSpPr>
          <p:nvPr/>
        </p:nvCxnSpPr>
        <p:spPr>
          <a:xfrm rot="10800000" flipH="1" flipV="1">
            <a:off x="222283" y="1898232"/>
            <a:ext cx="177228" cy="1814360"/>
          </a:xfrm>
          <a:prstGeom prst="bentConnector3">
            <a:avLst>
              <a:gd name="adj1" fmla="val -73706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5246546" y="4504887"/>
            <a:ext cx="1567420" cy="396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b="1" dirty="0" smtClean="0"/>
              <a:t>Утилиты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5564173" y="5495508"/>
            <a:ext cx="1567420" cy="396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b="1" dirty="0" smtClean="0"/>
              <a:t>Архиваторы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5590297" y="6001545"/>
            <a:ext cx="1567420" cy="684000"/>
          </a:xfrm>
          <a:prstGeom prst="rect">
            <a:avLst/>
          </a:prstGeom>
          <a:solidFill>
            <a:srgbClr val="078DBD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b="1" dirty="0" smtClean="0"/>
              <a:t>Антивирусные</a:t>
            </a:r>
          </a:p>
          <a:p>
            <a:pPr algn="ctr"/>
            <a:r>
              <a:rPr lang="ru-RU" sz="1400" b="1" dirty="0" smtClean="0"/>
              <a:t>сетевые</a:t>
            </a:r>
          </a:p>
          <a:p>
            <a:pPr algn="ctr"/>
            <a:r>
              <a:rPr lang="ru-RU" sz="1400" b="1" dirty="0" smtClean="0"/>
              <a:t>программы</a:t>
            </a:r>
          </a:p>
        </p:txBody>
      </p:sp>
      <p:cxnSp>
        <p:nvCxnSpPr>
          <p:cNvPr id="53" name="Соединительная линия уступом 52"/>
          <p:cNvCxnSpPr>
            <a:stCxn id="15" idx="1"/>
            <a:endCxn id="31" idx="1"/>
          </p:cNvCxnSpPr>
          <p:nvPr/>
        </p:nvCxnSpPr>
        <p:spPr>
          <a:xfrm rot="10800000" flipH="1" flipV="1">
            <a:off x="2772000" y="2952716"/>
            <a:ext cx="152122" cy="957875"/>
          </a:xfrm>
          <a:prstGeom prst="bentConnector3">
            <a:avLst>
              <a:gd name="adj1" fmla="val -150274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Соединительная линия уступом 55"/>
          <p:cNvCxnSpPr>
            <a:stCxn id="15" idx="1"/>
            <a:endCxn id="32" idx="1"/>
          </p:cNvCxnSpPr>
          <p:nvPr/>
        </p:nvCxnSpPr>
        <p:spPr>
          <a:xfrm rot="10800000" flipH="1" flipV="1">
            <a:off x="2772000" y="2952717"/>
            <a:ext cx="152122" cy="1473266"/>
          </a:xfrm>
          <a:prstGeom prst="bentConnector3">
            <a:avLst>
              <a:gd name="adj1" fmla="val -150274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Соединительная линия уступом 59"/>
          <p:cNvCxnSpPr>
            <a:stCxn id="15" idx="1"/>
            <a:endCxn id="33" idx="1"/>
          </p:cNvCxnSpPr>
          <p:nvPr/>
        </p:nvCxnSpPr>
        <p:spPr>
          <a:xfrm rot="10800000" flipH="1" flipV="1">
            <a:off x="2772000" y="2952716"/>
            <a:ext cx="152122" cy="1988657"/>
          </a:xfrm>
          <a:prstGeom prst="bentConnector3">
            <a:avLst>
              <a:gd name="adj1" fmla="val -150274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Соединительная линия уступом 62"/>
          <p:cNvCxnSpPr>
            <a:stCxn id="15" idx="1"/>
            <a:endCxn id="34" idx="1"/>
          </p:cNvCxnSpPr>
          <p:nvPr/>
        </p:nvCxnSpPr>
        <p:spPr>
          <a:xfrm rot="10800000" flipH="1" flipV="1">
            <a:off x="2772000" y="2952717"/>
            <a:ext cx="152122" cy="2504048"/>
          </a:xfrm>
          <a:prstGeom prst="bentConnector3">
            <a:avLst>
              <a:gd name="adj1" fmla="val -150274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Соединительная линия уступом 65"/>
          <p:cNvCxnSpPr>
            <a:stCxn id="15" idx="1"/>
            <a:endCxn id="35" idx="1"/>
          </p:cNvCxnSpPr>
          <p:nvPr/>
        </p:nvCxnSpPr>
        <p:spPr>
          <a:xfrm rot="10800000" flipH="1" flipV="1">
            <a:off x="2772000" y="2952716"/>
            <a:ext cx="152122" cy="3019439"/>
          </a:xfrm>
          <a:prstGeom prst="bentConnector3">
            <a:avLst>
              <a:gd name="adj1" fmla="val -150274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Соединительная линия уступом 68"/>
          <p:cNvCxnSpPr>
            <a:stCxn id="15" idx="1"/>
            <a:endCxn id="36" idx="1"/>
          </p:cNvCxnSpPr>
          <p:nvPr/>
        </p:nvCxnSpPr>
        <p:spPr>
          <a:xfrm rot="10800000" flipH="1" flipV="1">
            <a:off x="2772000" y="2952717"/>
            <a:ext cx="152122" cy="3534828"/>
          </a:xfrm>
          <a:prstGeom prst="bentConnector3">
            <a:avLst>
              <a:gd name="adj1" fmla="val -150274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Соединительная линия уступом 73"/>
          <p:cNvCxnSpPr>
            <a:stCxn id="16" idx="1"/>
            <a:endCxn id="27" idx="1"/>
          </p:cNvCxnSpPr>
          <p:nvPr/>
        </p:nvCxnSpPr>
        <p:spPr>
          <a:xfrm rot="10800000" flipH="1" flipV="1">
            <a:off x="4960164" y="2952716"/>
            <a:ext cx="286381" cy="1091497"/>
          </a:xfrm>
          <a:prstGeom prst="bentConnector3">
            <a:avLst>
              <a:gd name="adj1" fmla="val -45614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Соединительная линия уступом 77"/>
          <p:cNvCxnSpPr>
            <a:stCxn id="16" idx="1"/>
            <a:endCxn id="50" idx="1"/>
          </p:cNvCxnSpPr>
          <p:nvPr/>
        </p:nvCxnSpPr>
        <p:spPr>
          <a:xfrm rot="10800000" flipH="1" flipV="1">
            <a:off x="4960164" y="2952717"/>
            <a:ext cx="286381" cy="1750170"/>
          </a:xfrm>
          <a:prstGeom prst="bentConnector3">
            <a:avLst>
              <a:gd name="adj1" fmla="val -45614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0" name="Соединительная линия уступом 79"/>
          <p:cNvCxnSpPr>
            <a:endCxn id="51" idx="1"/>
          </p:cNvCxnSpPr>
          <p:nvPr/>
        </p:nvCxnSpPr>
        <p:spPr>
          <a:xfrm rot="16200000" flipH="1">
            <a:off x="5062719" y="5192054"/>
            <a:ext cx="782110" cy="220798"/>
          </a:xfrm>
          <a:prstGeom prst="bentConnector2">
            <a:avLst/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Соединительная линия уступом 85"/>
          <p:cNvCxnSpPr>
            <a:endCxn id="52" idx="1"/>
          </p:cNvCxnSpPr>
          <p:nvPr/>
        </p:nvCxnSpPr>
        <p:spPr>
          <a:xfrm rot="16200000" flipH="1">
            <a:off x="5141818" y="5895065"/>
            <a:ext cx="650037" cy="246922"/>
          </a:xfrm>
          <a:prstGeom prst="bentConnector2">
            <a:avLst/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Соединительная линия уступом 87"/>
          <p:cNvCxnSpPr>
            <a:stCxn id="17" idx="1"/>
            <a:endCxn id="28" idx="1"/>
          </p:cNvCxnSpPr>
          <p:nvPr/>
        </p:nvCxnSpPr>
        <p:spPr>
          <a:xfrm rot="10800000" flipH="1" flipV="1">
            <a:off x="7148330" y="2952717"/>
            <a:ext cx="141482" cy="872132"/>
          </a:xfrm>
          <a:prstGeom prst="bentConnector3">
            <a:avLst>
              <a:gd name="adj1" fmla="val -125988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3" name="Соединительная линия уступом 122"/>
          <p:cNvCxnSpPr>
            <a:stCxn id="17" idx="1"/>
            <a:endCxn id="29" idx="1"/>
          </p:cNvCxnSpPr>
          <p:nvPr/>
        </p:nvCxnSpPr>
        <p:spPr>
          <a:xfrm rot="10800000" flipH="1" flipV="1">
            <a:off x="7148330" y="2952717"/>
            <a:ext cx="141482" cy="1358386"/>
          </a:xfrm>
          <a:prstGeom prst="bentConnector3">
            <a:avLst>
              <a:gd name="adj1" fmla="val -121181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Соединительная линия уступом 126"/>
          <p:cNvCxnSpPr>
            <a:stCxn id="17" idx="1"/>
            <a:endCxn id="30" idx="1"/>
          </p:cNvCxnSpPr>
          <p:nvPr/>
        </p:nvCxnSpPr>
        <p:spPr>
          <a:xfrm rot="10800000" flipH="1" flipV="1">
            <a:off x="7148330" y="2952717"/>
            <a:ext cx="141804" cy="1846768"/>
          </a:xfrm>
          <a:prstGeom prst="bentConnector3">
            <a:avLst>
              <a:gd name="adj1" fmla="val -120906"/>
            </a:avLst>
          </a:prstGeom>
          <a:ln w="25400">
            <a:tailEnd type="none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Соединительная линия уступом 100"/>
          <p:cNvCxnSpPr>
            <a:stCxn id="10" idx="2"/>
            <a:endCxn id="15" idx="0"/>
          </p:cNvCxnSpPr>
          <p:nvPr/>
        </p:nvCxnSpPr>
        <p:spPr>
          <a:xfrm rot="5400000">
            <a:off x="4000157" y="1966828"/>
            <a:ext cx="243686" cy="900000"/>
          </a:xfrm>
          <a:prstGeom prst="bentConnector3">
            <a:avLst>
              <a:gd name="adj1" fmla="val 50000"/>
            </a:avLst>
          </a:prstGeom>
          <a:ln w="25400">
            <a:tailEnd type="non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9" name="Соединительная линия уступом 138"/>
          <p:cNvCxnSpPr>
            <a:stCxn id="10" idx="2"/>
            <a:endCxn id="16" idx="0"/>
          </p:cNvCxnSpPr>
          <p:nvPr/>
        </p:nvCxnSpPr>
        <p:spPr>
          <a:xfrm rot="16200000" flipH="1">
            <a:off x="5094216" y="1772768"/>
            <a:ext cx="243732" cy="1288165"/>
          </a:xfrm>
          <a:prstGeom prst="bentConnector3">
            <a:avLst>
              <a:gd name="adj1" fmla="val 50559"/>
            </a:avLst>
          </a:prstGeom>
          <a:ln w="25400">
            <a:tailEnd type="non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2" name="Соединительная линия уступом 141"/>
          <p:cNvCxnSpPr>
            <a:stCxn id="10" idx="2"/>
            <a:endCxn id="17" idx="0"/>
          </p:cNvCxnSpPr>
          <p:nvPr/>
        </p:nvCxnSpPr>
        <p:spPr>
          <a:xfrm rot="16200000" flipH="1">
            <a:off x="6188299" y="678686"/>
            <a:ext cx="243732" cy="3476330"/>
          </a:xfrm>
          <a:prstGeom prst="bentConnector3">
            <a:avLst>
              <a:gd name="adj1" fmla="val 50000"/>
            </a:avLst>
          </a:prstGeom>
          <a:ln w="25400">
            <a:tailEnd type="non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8" name="Picture 10" descr="http://www.help-computerinfo.ru/_pu/0/460883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220" y="4196136"/>
            <a:ext cx="1719500" cy="1094476"/>
          </a:xfrm>
          <a:prstGeom prst="rect">
            <a:avLst/>
          </a:prstGeom>
          <a:noFill/>
        </p:spPr>
      </p:pic>
      <p:pic>
        <p:nvPicPr>
          <p:cNvPr id="49" name="Picture 8" descr="http://ryazan.1it-master.ru/assets/templates/images/komp-help/ustanovka-antivirusa.jpg"/>
          <p:cNvPicPr>
            <a:picLocks noChangeAspect="1" noChangeArrowheads="1"/>
          </p:cNvPicPr>
          <p:nvPr/>
        </p:nvPicPr>
        <p:blipFill rotWithShape="1">
          <a:blip r:embed="rId4" cstate="print"/>
          <a:srcRect l="17508" r="16011" b="-1721"/>
          <a:stretch/>
        </p:blipFill>
        <p:spPr bwMode="auto">
          <a:xfrm>
            <a:off x="7561385" y="5373702"/>
            <a:ext cx="1160584" cy="1311843"/>
          </a:xfrm>
          <a:prstGeom prst="rect">
            <a:avLst/>
          </a:prstGeom>
          <a:noFill/>
        </p:spPr>
      </p:pic>
      <p:pic>
        <p:nvPicPr>
          <p:cNvPr id="54" name="Picture 6" descr="http://4.bp.blogspot.com/-CGAcBNkiFUc/VY1tPXlzmDI/AAAAAAAAH5A/M3WLgnrb7Kw/s1600/webdesin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10155" y="4964265"/>
            <a:ext cx="2428875" cy="2000251"/>
          </a:xfrm>
          <a:prstGeom prst="rect">
            <a:avLst/>
          </a:prstGeom>
          <a:noFill/>
        </p:spPr>
      </p:pic>
      <p:sp>
        <p:nvSpPr>
          <p:cNvPr id="2" name="AutoShape 4" descr="https://cf.ppt-online.org/files/slide/v/VKPSqe5yDkGFdouTMan9E0NtmIBUvRZfL1rXcW/slide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55574" y="260648"/>
            <a:ext cx="87927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Arial" pitchFamily="34" charset="0"/>
                <a:cs typeface="Arial" pitchFamily="34" charset="0"/>
              </a:rPr>
              <a:t>Сетевое программное обеспечение представлено </a:t>
            </a:r>
            <a:r>
              <a:rPr lang="ru-RU" sz="2000" b="1" dirty="0">
                <a:solidFill>
                  <a:srgbClr val="FB6F21"/>
                </a:solidFill>
                <a:latin typeface="Arial" pitchFamily="34" charset="0"/>
                <a:cs typeface="Arial" pitchFamily="34" charset="0"/>
              </a:rPr>
              <a:t>общим</a:t>
            </a:r>
            <a:r>
              <a:rPr lang="ru-RU" sz="2000" b="1" dirty="0">
                <a:latin typeface="Arial" pitchFamily="34" charset="0"/>
                <a:cs typeface="Arial" pitchFamily="34" charset="0"/>
              </a:rPr>
              <a:t>,</a:t>
            </a:r>
          </a:p>
          <a:p>
            <a:pPr algn="ctr"/>
            <a:r>
              <a:rPr lang="ru-RU" sz="2000" b="1" dirty="0">
                <a:solidFill>
                  <a:srgbClr val="FB6F21"/>
                </a:solidFill>
                <a:latin typeface="Arial" pitchFamily="34" charset="0"/>
                <a:cs typeface="Arial" pitchFamily="34" charset="0"/>
              </a:rPr>
              <a:t>системным</a:t>
            </a:r>
            <a:r>
              <a:rPr lang="ru-RU" sz="2000" b="1" dirty="0">
                <a:latin typeface="Arial" pitchFamily="34" charset="0"/>
                <a:cs typeface="Arial" pitchFamily="34" charset="0"/>
              </a:rPr>
              <a:t> и </a:t>
            </a:r>
            <a:r>
              <a:rPr lang="ru-RU" sz="2000" b="1" dirty="0">
                <a:solidFill>
                  <a:srgbClr val="FB6F21"/>
                </a:solidFill>
                <a:latin typeface="Arial" pitchFamily="34" charset="0"/>
                <a:cs typeface="Arial" pitchFamily="34" charset="0"/>
              </a:rPr>
              <a:t>специальным</a:t>
            </a:r>
            <a:r>
              <a:rPr lang="ru-RU" sz="2000" b="1" dirty="0">
                <a:latin typeface="Arial" pitchFamily="34" charset="0"/>
                <a:cs typeface="Arial" pitchFamily="34" charset="0"/>
              </a:rPr>
              <a:t> программным обеспечением.</a:t>
            </a:r>
          </a:p>
        </p:txBody>
      </p:sp>
      <p:sp>
        <p:nvSpPr>
          <p:cNvPr id="55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16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heflash.ucoz.net/Other/windows-versions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6419" y="1609751"/>
            <a:ext cx="3536181" cy="235745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3528" y="1094135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ru-RU" sz="2000" dirty="0" smtClean="0">
                <a:latin typeface="Constantia" pitchFamily="18" charset="0"/>
              </a:rPr>
              <a:t>К </a:t>
            </a:r>
            <a:r>
              <a:rPr lang="ru-RU" sz="2000" b="1" dirty="0" smtClean="0">
                <a:latin typeface="Constantia" pitchFamily="18" charset="0"/>
              </a:rPr>
              <a:t>системному программному обеспечению</a:t>
            </a:r>
            <a:r>
              <a:rPr lang="ru-RU" sz="2000" dirty="0" smtClean="0">
                <a:latin typeface="Constantia" pitchFamily="18" charset="0"/>
              </a:rPr>
              <a:t> относят: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57884" y="4500570"/>
            <a:ext cx="2714644" cy="21027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i="1" dirty="0" smtClean="0">
                <a:solidFill>
                  <a:sysClr val="windowText" lastClr="000000"/>
                </a:solidFill>
              </a:rPr>
              <a:t>сервисные системы</a:t>
            </a:r>
            <a:r>
              <a:rPr lang="ru-RU" dirty="0" smtClean="0">
                <a:solidFill>
                  <a:sysClr val="windowText" lastClr="000000"/>
                </a:solidFill>
              </a:rPr>
              <a:t> – программы, которые расширяют возможности ОС, предоставляя пользователю и его программам набор дополнительных услуг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4149080"/>
            <a:ext cx="4746828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i="1" dirty="0" smtClean="0">
                <a:solidFill>
                  <a:sysClr val="windowText" lastClr="000000"/>
                </a:solidFill>
              </a:rPr>
              <a:t>систему технического обслуживания</a:t>
            </a:r>
            <a:r>
              <a:rPr lang="ru-RU" dirty="0" smtClean="0">
                <a:solidFill>
                  <a:sysClr val="windowText" lastClr="000000"/>
                </a:solidFill>
              </a:rPr>
              <a:t> – систему, которая облегчает диагностику, тестирование оборудования и поиск неисправностей в ПК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1772816"/>
            <a:ext cx="4746828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i="1" dirty="0" smtClean="0">
                <a:solidFill>
                  <a:sysClr val="windowText" lastClr="000000"/>
                </a:solidFill>
              </a:rPr>
              <a:t>Операционную систему</a:t>
            </a:r>
            <a:r>
              <a:rPr lang="ru-RU" dirty="0" smtClean="0">
                <a:solidFill>
                  <a:sysClr val="windowText" lastClr="000000"/>
                </a:solidFill>
              </a:rPr>
              <a:t> – обязательную часть системного программного обеспечения, гарантирующую эффективное функционирование ЭВМ в различных режимах, организующую выполнение программ и взаимодействие пользователя и внешних устройств с ЭВМ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01124" y="143454"/>
            <a:ext cx="8701200" cy="5035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79400" dist="139700" dir="48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Системное программное обеспечение сети</a:t>
            </a:r>
            <a:endParaRPr lang="ru-RU" sz="3200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17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SUS\Downloads\0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25"/>
          <a:stretch/>
        </p:blipFill>
        <p:spPr bwMode="auto">
          <a:xfrm>
            <a:off x="0" y="1"/>
            <a:ext cx="9144000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SUS\Downloads\slide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17033"/>
            <a:ext cx="446449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SUS\Downloads\slide-1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98"/>
          <a:stretch/>
        </p:blipFill>
        <p:spPr bwMode="auto">
          <a:xfrm>
            <a:off x="4788024" y="3789040"/>
            <a:ext cx="4355975" cy="18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5583393"/>
            <a:ext cx="3240360" cy="85753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79400" dist="139700" dir="48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ru-RU" sz="1700" b="1" dirty="0" smtClean="0">
                <a:solidFill>
                  <a:schemeClr val="accent3">
                    <a:lumMod val="75000"/>
                  </a:schemeClr>
                </a:solidFill>
                <a:latin typeface="Batang" pitchFamily="18" charset="-127"/>
                <a:ea typeface="Batang" pitchFamily="18" charset="-127"/>
              </a:rPr>
              <a:t>Интернет –телефония</a:t>
            </a:r>
          </a:p>
          <a:p>
            <a:r>
              <a:rPr lang="en-US" sz="1700" b="1" dirty="0" smtClean="0">
                <a:solidFill>
                  <a:schemeClr val="accent3">
                    <a:lumMod val="75000"/>
                  </a:schemeClr>
                </a:solidFill>
                <a:latin typeface="Batang" pitchFamily="18" charset="-127"/>
                <a:ea typeface="Batang" pitchFamily="18" charset="-127"/>
              </a:rPr>
              <a:t>Telnet</a:t>
            </a:r>
            <a:endParaRPr lang="ru-RU" sz="1700" b="1" dirty="0" smtClean="0">
              <a:solidFill>
                <a:schemeClr val="accent3">
                  <a:lumMod val="75000"/>
                </a:schemeClr>
              </a:solidFill>
              <a:latin typeface="Batang" pitchFamily="18" charset="-127"/>
              <a:ea typeface="Batang" pitchFamily="18" charset="-127"/>
            </a:endParaRPr>
          </a:p>
          <a:p>
            <a:r>
              <a:rPr lang="ru-RU" sz="1700" b="1" dirty="0">
                <a:solidFill>
                  <a:schemeClr val="accent3">
                    <a:lumMod val="75000"/>
                  </a:schemeClr>
                </a:solidFill>
                <a:latin typeface="Batang" pitchFamily="18" charset="-127"/>
                <a:ea typeface="Batang" pitchFamily="18" charset="-127"/>
              </a:rPr>
              <a:t>Служба телеконференций</a:t>
            </a:r>
            <a:endParaRPr lang="ru-RU" sz="1700" b="1" dirty="0" smtClean="0">
              <a:solidFill>
                <a:schemeClr val="accent3">
                  <a:lumMod val="75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1325" y="5308755"/>
            <a:ext cx="2154686" cy="59592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79400" dist="139700" dir="48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accent3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FTP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(File Transfer Protocol </a:t>
            </a:r>
            <a:endParaRPr lang="ru-RU" sz="1700" b="1" dirty="0" smtClean="0">
              <a:solidFill>
                <a:schemeClr val="accent3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8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18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0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752" y="705598"/>
            <a:ext cx="9036496" cy="96470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Файловые </a:t>
            </a:r>
            <a:r>
              <a:rPr lang="ru-RU" sz="24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архивы </a:t>
            </a:r>
            <a:r>
              <a:rPr lang="ru-RU" sz="2400" b="0" dirty="0">
                <a:latin typeface="Arial" panose="020B0604020202020204" pitchFamily="34" charset="0"/>
                <a:cs typeface="Arial" panose="020B0604020202020204" pitchFamily="34" charset="0"/>
              </a:rPr>
              <a:t>– служба распространения </a:t>
            </a:r>
            <a:r>
              <a:rPr lang="ru-RU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файлов.</a:t>
            </a:r>
          </a:p>
          <a:p>
            <a:pPr marL="0" indent="0" algn="just">
              <a:buNone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FTP</a:t>
            </a:r>
            <a:r>
              <a:rPr lang="ru-RU" sz="2400" b="0" dirty="0">
                <a:latin typeface="Arial" panose="020B0604020202020204" pitchFamily="34" charset="0"/>
                <a:cs typeface="Arial" panose="020B0604020202020204" pitchFamily="34" charset="0"/>
              </a:rPr>
              <a:t>-сервер – это программа, которая обеспечивает обмен файлами: приём запросов и выдачу ответов по протоколу 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FTP</a:t>
            </a:r>
            <a:r>
              <a:rPr lang="ru-RU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39581" y="2598996"/>
            <a:ext cx="7929562" cy="1571625"/>
          </a:xfrm>
          <a:prstGeom prst="roundRect">
            <a:avLst>
              <a:gd name="adj" fmla="val 13435"/>
            </a:avLst>
          </a:prstGeom>
          <a:solidFill>
            <a:srgbClr val="ECFEF7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rgbClr val="972EA2"/>
                </a:solidFill>
                <a:cs typeface="Arial" pitchFamily="34" charset="0"/>
              </a:rPr>
              <a:t>Возможности: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rgbClr val="7030A0"/>
                </a:solidFill>
                <a:cs typeface="Arial"/>
              </a:rPr>
              <a:t> </a:t>
            </a:r>
            <a:r>
              <a:rPr lang="ru-RU" sz="2000" b="1" dirty="0">
                <a:solidFill>
                  <a:srgbClr val="7030A0"/>
                </a:solidFill>
                <a:cs typeface="Arial"/>
              </a:rPr>
              <a:t>►</a:t>
            </a:r>
            <a:r>
              <a:rPr lang="ru-RU" sz="22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ru-RU" sz="2200" dirty="0">
                <a:solidFill>
                  <a:schemeClr val="tx1"/>
                </a:solidFill>
                <a:cs typeface="Arial" pitchFamily="34" charset="0"/>
              </a:rPr>
              <a:t>скачивание файлов </a:t>
            </a:r>
            <a:r>
              <a:rPr lang="ru-RU" sz="2200" dirty="0" err="1">
                <a:solidFill>
                  <a:schemeClr val="tx1"/>
                </a:solidFill>
                <a:cs typeface="Arial" pitchFamily="34" charset="0"/>
              </a:rPr>
              <a:t>c</a:t>
            </a:r>
            <a:r>
              <a:rPr lang="ru-RU" sz="2200" dirty="0">
                <a:solidFill>
                  <a:schemeClr val="tx1"/>
                </a:solidFill>
                <a:cs typeface="Arial" pitchFamily="34" charset="0"/>
              </a:rPr>
              <a:t> сервера (</a:t>
            </a:r>
            <a:r>
              <a:rPr lang="ru-RU" sz="2200" dirty="0" err="1">
                <a:solidFill>
                  <a:schemeClr val="tx1"/>
                </a:solidFill>
                <a:cs typeface="Arial" pitchFamily="34" charset="0"/>
              </a:rPr>
              <a:t>download</a:t>
            </a:r>
            <a:r>
              <a:rPr lang="ru-RU" sz="2200" dirty="0">
                <a:solidFill>
                  <a:schemeClr val="tx1"/>
                </a:solidFill>
                <a:cs typeface="Arial" pitchFamily="34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solidFill>
                  <a:srgbClr val="7030A0"/>
                </a:solidFill>
                <a:cs typeface="Arial"/>
              </a:rPr>
              <a:t> </a:t>
            </a:r>
            <a:r>
              <a:rPr lang="ru-RU" sz="2000" dirty="0">
                <a:solidFill>
                  <a:srgbClr val="7030A0"/>
                </a:solidFill>
                <a:cs typeface="Arial"/>
              </a:rPr>
              <a:t>►</a:t>
            </a:r>
            <a:r>
              <a:rPr lang="ru-RU" sz="2200" dirty="0">
                <a:solidFill>
                  <a:srgbClr val="7030A0"/>
                </a:solidFill>
                <a:cs typeface="Arial"/>
              </a:rPr>
              <a:t> </a:t>
            </a:r>
            <a:r>
              <a:rPr lang="ru-RU" sz="2200" dirty="0">
                <a:solidFill>
                  <a:schemeClr val="tx1"/>
                </a:solidFill>
                <a:cs typeface="Arial" pitchFamily="34" charset="0"/>
              </a:rPr>
              <a:t>загрузка файлов на сервер (</a:t>
            </a:r>
            <a:r>
              <a:rPr lang="ru-RU" sz="2200" dirty="0" err="1">
                <a:solidFill>
                  <a:schemeClr val="tx1"/>
                </a:solidFill>
                <a:cs typeface="Arial" pitchFamily="34" charset="0"/>
              </a:rPr>
              <a:t>upload</a:t>
            </a:r>
            <a:r>
              <a:rPr lang="ru-RU" sz="2200" dirty="0">
                <a:solidFill>
                  <a:schemeClr val="tx1"/>
                </a:solidFill>
                <a:cs typeface="Arial" pitchFamily="34" charset="0"/>
              </a:rPr>
              <a:t>), в том числе Web-сайты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39580" y="4313496"/>
            <a:ext cx="4214813" cy="1500187"/>
          </a:xfrm>
          <a:prstGeom prst="roundRect">
            <a:avLst>
              <a:gd name="adj" fmla="val 13435"/>
            </a:avLst>
          </a:prstGeom>
          <a:solidFill>
            <a:srgbClr val="ECFEF7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rgbClr val="972EA2"/>
                </a:solidFill>
                <a:cs typeface="Arial" pitchFamily="34" charset="0"/>
              </a:rPr>
              <a:t>Права доступа: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7030A0"/>
                </a:solidFill>
                <a:cs typeface="Arial"/>
              </a:rPr>
              <a:t>►</a:t>
            </a:r>
            <a:r>
              <a:rPr lang="ru-RU" sz="22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200" b="1" i="1" dirty="0">
                <a:solidFill>
                  <a:schemeClr val="tx1"/>
                </a:solidFill>
                <a:cs typeface="Arial" pitchFamily="34" charset="0"/>
              </a:rPr>
              <a:t>login</a:t>
            </a:r>
            <a:r>
              <a:rPr lang="en-US" sz="2200" b="1" dirty="0">
                <a:solidFill>
                  <a:schemeClr val="tx1"/>
                </a:solidFill>
                <a:cs typeface="Arial" pitchFamily="34" charset="0"/>
              </a:rPr>
              <a:t>: </a:t>
            </a:r>
            <a:r>
              <a:rPr lang="ru-RU" sz="2200" b="1" dirty="0">
                <a:solidFill>
                  <a:schemeClr val="tx1"/>
                </a:solidFill>
                <a:cs typeface="Arial" pitchFamily="34" charset="0"/>
              </a:rPr>
              <a:t>кодовое имя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chemeClr val="tx1"/>
                </a:solidFill>
                <a:cs typeface="Arial" pitchFamily="34" charset="0"/>
              </a:rPr>
              <a:t>                пользователя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rgbClr val="7030A0"/>
                </a:solidFill>
                <a:cs typeface="Arial"/>
              </a:rPr>
              <a:t>             </a:t>
            </a:r>
            <a:r>
              <a:rPr lang="ru-RU" sz="2000" b="1" dirty="0">
                <a:solidFill>
                  <a:srgbClr val="7030A0"/>
                </a:solidFill>
                <a:cs typeface="Arial"/>
              </a:rPr>
              <a:t>►</a:t>
            </a:r>
            <a:r>
              <a:rPr lang="ru-RU" sz="2200" b="1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2200" b="1" i="1" dirty="0">
                <a:solidFill>
                  <a:schemeClr val="tx1"/>
                </a:solidFill>
                <a:cs typeface="Arial" pitchFamily="34" charset="0"/>
              </a:rPr>
              <a:t>password</a:t>
            </a:r>
            <a:r>
              <a:rPr lang="en-US" sz="2200" b="1" dirty="0">
                <a:solidFill>
                  <a:schemeClr val="tx1"/>
                </a:solidFill>
                <a:cs typeface="Arial" pitchFamily="34" charset="0"/>
              </a:rPr>
              <a:t>: </a:t>
            </a:r>
            <a:r>
              <a:rPr lang="ru-RU" sz="2200" b="1" dirty="0">
                <a:solidFill>
                  <a:schemeClr val="tx1"/>
                </a:solidFill>
                <a:cs typeface="Arial" pitchFamily="34" charset="0"/>
              </a:rPr>
              <a:t>пароль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39552" y="6028010"/>
            <a:ext cx="4214841" cy="6413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>
            <a:solidFill>
              <a:srgbClr val="E8D6F6"/>
            </a:solidFill>
            <a:round/>
            <a:headEnd/>
            <a:tailEnd type="none" w="lg" len="lg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ftp</a:t>
            </a:r>
            <a:r>
              <a:rPr lang="en-US" sz="2400" b="1" dirty="0" smtClean="0"/>
              <a:t>://user:asd@files.vasya.ru</a:t>
            </a:r>
            <a:endParaRPr lang="ru-RU" sz="2400" b="1" dirty="0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1143000" y="5170746"/>
            <a:ext cx="571500" cy="1071562"/>
          </a:xfrm>
          <a:custGeom>
            <a:avLst/>
            <a:gdLst>
              <a:gd name="T0" fmla="*/ 2147483647 w 246"/>
              <a:gd name="T1" fmla="*/ 0 h 451"/>
              <a:gd name="T2" fmla="*/ 2147483647 w 246"/>
              <a:gd name="T3" fmla="*/ 2147483647 h 451"/>
              <a:gd name="T4" fmla="*/ 2147483647 w 246"/>
              <a:gd name="T5" fmla="*/ 2147483647 h 451"/>
              <a:gd name="T6" fmla="*/ 0 60000 65536"/>
              <a:gd name="T7" fmla="*/ 0 60000 65536"/>
              <a:gd name="T8" fmla="*/ 0 60000 65536"/>
              <a:gd name="T9" fmla="*/ 0 w 246"/>
              <a:gd name="T10" fmla="*/ 0 h 451"/>
              <a:gd name="T11" fmla="*/ 246 w 246"/>
              <a:gd name="T12" fmla="*/ 451 h 4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6" h="451">
                <a:moveTo>
                  <a:pt x="17" y="0"/>
                </a:moveTo>
                <a:cubicBezTo>
                  <a:pt x="8" y="66"/>
                  <a:pt x="0" y="133"/>
                  <a:pt x="38" y="208"/>
                </a:cubicBezTo>
                <a:cubicBezTo>
                  <a:pt x="76" y="283"/>
                  <a:pt x="161" y="367"/>
                  <a:pt x="246" y="451"/>
                </a:cubicBezTo>
              </a:path>
            </a:pathLst>
          </a:custGeom>
          <a:noFill/>
          <a:ln w="38100">
            <a:solidFill>
              <a:srgbClr val="7030A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latin typeface="Calibri" pitchFamily="34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2214563" y="5742246"/>
            <a:ext cx="285750" cy="500062"/>
          </a:xfrm>
          <a:custGeom>
            <a:avLst/>
            <a:gdLst>
              <a:gd name="T0" fmla="*/ 2147483647 w 246"/>
              <a:gd name="T1" fmla="*/ 0 h 451"/>
              <a:gd name="T2" fmla="*/ 2147483647 w 246"/>
              <a:gd name="T3" fmla="*/ 2147483647 h 451"/>
              <a:gd name="T4" fmla="*/ 2147483647 w 246"/>
              <a:gd name="T5" fmla="*/ 2147483647 h 451"/>
              <a:gd name="T6" fmla="*/ 0 60000 65536"/>
              <a:gd name="T7" fmla="*/ 0 60000 65536"/>
              <a:gd name="T8" fmla="*/ 0 60000 65536"/>
              <a:gd name="T9" fmla="*/ 0 w 246"/>
              <a:gd name="T10" fmla="*/ 0 h 451"/>
              <a:gd name="T11" fmla="*/ 246 w 246"/>
              <a:gd name="T12" fmla="*/ 451 h 4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6" h="451">
                <a:moveTo>
                  <a:pt x="17" y="0"/>
                </a:moveTo>
                <a:cubicBezTo>
                  <a:pt x="8" y="66"/>
                  <a:pt x="0" y="133"/>
                  <a:pt x="38" y="208"/>
                </a:cubicBezTo>
                <a:cubicBezTo>
                  <a:pt x="76" y="283"/>
                  <a:pt x="161" y="367"/>
                  <a:pt x="246" y="451"/>
                </a:cubicBezTo>
              </a:path>
            </a:pathLst>
          </a:custGeom>
          <a:noFill/>
          <a:ln w="38100">
            <a:solidFill>
              <a:srgbClr val="7030A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latin typeface="Calibri" pitchFamily="34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897268" y="4313496"/>
            <a:ext cx="3571875" cy="1500187"/>
          </a:xfrm>
          <a:prstGeom prst="roundRect">
            <a:avLst>
              <a:gd name="adj" fmla="val 13435"/>
            </a:avLst>
          </a:prstGeom>
          <a:solidFill>
            <a:srgbClr val="ECFEF7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rgbClr val="972EA2"/>
                </a:solidFill>
                <a:cs typeface="Arial" pitchFamily="34" charset="0"/>
              </a:rPr>
              <a:t>Анонимный вход: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7030A0"/>
                </a:solidFill>
                <a:cs typeface="Arial"/>
              </a:rPr>
              <a:t>►</a:t>
            </a:r>
            <a:r>
              <a:rPr lang="ru-RU" sz="22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200" b="1" i="1" dirty="0">
                <a:solidFill>
                  <a:schemeClr val="tx1"/>
                </a:solidFill>
                <a:cs typeface="Arial" pitchFamily="34" charset="0"/>
              </a:rPr>
              <a:t>login</a:t>
            </a:r>
            <a:r>
              <a:rPr lang="en-US" sz="2200" b="1" dirty="0">
                <a:solidFill>
                  <a:schemeClr val="tx1"/>
                </a:solidFill>
                <a:cs typeface="Arial" pitchFamily="34" charset="0"/>
              </a:rPr>
              <a:t>: anonymous</a:t>
            </a:r>
            <a:r>
              <a:rPr lang="ru-RU" sz="2200" b="1" dirty="0">
                <a:solidFill>
                  <a:srgbClr val="7030A0"/>
                </a:solidFill>
                <a:cs typeface="Arial"/>
              </a:rPr>
              <a:t>              </a:t>
            </a:r>
            <a:r>
              <a:rPr lang="ru-RU" sz="2000" b="1" dirty="0">
                <a:solidFill>
                  <a:srgbClr val="7030A0"/>
                </a:solidFill>
                <a:cs typeface="Arial"/>
              </a:rPr>
              <a:t>►</a:t>
            </a:r>
            <a:r>
              <a:rPr lang="ru-RU" sz="2200" b="1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2200" b="1" i="1" dirty="0">
                <a:solidFill>
                  <a:schemeClr val="tx1"/>
                </a:solidFill>
                <a:cs typeface="Arial" pitchFamily="34" charset="0"/>
              </a:rPr>
              <a:t>password</a:t>
            </a:r>
            <a:r>
              <a:rPr lang="en-US" sz="2200" b="1" dirty="0">
                <a:solidFill>
                  <a:schemeClr val="tx1"/>
                </a:solidFill>
                <a:cs typeface="Arial" pitchFamily="34" charset="0"/>
              </a:rPr>
              <a:t>: </a:t>
            </a:r>
            <a:r>
              <a:rPr lang="ru-RU" sz="2200" b="1" dirty="0">
                <a:solidFill>
                  <a:schemeClr val="tx1"/>
                </a:solidFill>
                <a:cs typeface="Arial" pitchFamily="34" charset="0"/>
              </a:rPr>
              <a:t>любой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968708" y="6028010"/>
            <a:ext cx="3429023" cy="6413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>
            <a:solidFill>
              <a:srgbClr val="E8D6F6"/>
            </a:solidFill>
            <a:round/>
            <a:headEnd/>
            <a:tailEnd type="none" w="lg" len="lg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ftp</a:t>
            </a:r>
            <a:r>
              <a:rPr lang="en-US" sz="2400" b="1" dirty="0" smtClean="0"/>
              <a:t>://files.vasya.ru</a:t>
            </a:r>
            <a:endParaRPr lang="ru-RU" sz="2400" b="1" dirty="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5143500" y="5670808"/>
            <a:ext cx="357188" cy="428625"/>
          </a:xfrm>
          <a:custGeom>
            <a:avLst/>
            <a:gdLst>
              <a:gd name="T0" fmla="*/ 2147483647 w 246"/>
              <a:gd name="T1" fmla="*/ 0 h 451"/>
              <a:gd name="T2" fmla="*/ 2147483647 w 246"/>
              <a:gd name="T3" fmla="*/ 2147483647 h 451"/>
              <a:gd name="T4" fmla="*/ 2147483647 w 246"/>
              <a:gd name="T5" fmla="*/ 2147483647 h 451"/>
              <a:gd name="T6" fmla="*/ 0 60000 65536"/>
              <a:gd name="T7" fmla="*/ 0 60000 65536"/>
              <a:gd name="T8" fmla="*/ 0 60000 65536"/>
              <a:gd name="T9" fmla="*/ 0 w 246"/>
              <a:gd name="T10" fmla="*/ 0 h 451"/>
              <a:gd name="T11" fmla="*/ 246 w 246"/>
              <a:gd name="T12" fmla="*/ 451 h 4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6" h="451">
                <a:moveTo>
                  <a:pt x="17" y="0"/>
                </a:moveTo>
                <a:cubicBezTo>
                  <a:pt x="8" y="66"/>
                  <a:pt x="0" y="133"/>
                  <a:pt x="38" y="208"/>
                </a:cubicBezTo>
                <a:cubicBezTo>
                  <a:pt x="76" y="283"/>
                  <a:pt x="161" y="367"/>
                  <a:pt x="246" y="451"/>
                </a:cubicBezTo>
              </a:path>
            </a:pathLst>
          </a:custGeom>
          <a:noFill/>
          <a:ln w="38100">
            <a:solidFill>
              <a:srgbClr val="7030A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latin typeface="Calibri" pitchFamily="34" charset="0"/>
            </a:endParaRPr>
          </a:p>
        </p:txBody>
      </p:sp>
      <p:sp>
        <p:nvSpPr>
          <p:cNvPr id="12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19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Обмен файлами </a:t>
            </a:r>
          </a:p>
        </p:txBody>
      </p:sp>
    </p:spTree>
    <p:extLst>
      <p:ext uri="{BB962C8B-B14F-4D97-AF65-F5344CB8AC3E}">
        <p14:creationId xmlns:p14="http://schemas.microsoft.com/office/powerpoint/2010/main" val="31554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b="1" dirty="0" smtClean="0"/>
              <a:t>Семиуровневая эталонная модель взаимодействия открытых систем</a:t>
            </a:r>
            <a:endParaRPr lang="ru-RU" sz="1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128713"/>
            <a:ext cx="730567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1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04762" y="773969"/>
            <a:ext cx="826611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 (World Wide Web)</a:t>
            </a:r>
            <a:r>
              <a:rPr lang="ru-RU" sz="2800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это </a:t>
            </a:r>
            <a:r>
              <a:rPr lang="ru-RU" sz="28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служба для обмена информацией в виде гипертекстовых документов</a:t>
            </a:r>
            <a:r>
              <a:rPr lang="ru-RU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019800" y="5785321"/>
            <a:ext cx="21558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ru-RU" sz="1400" b="1">
                <a:solidFill>
                  <a:schemeClr val="tx1"/>
                </a:solidFill>
                <a:latin typeface="Verdana" pitchFamily="34" charset="0"/>
              </a:rPr>
              <a:t>Тим Бернерс-Ли</a:t>
            </a:r>
          </a:p>
        </p:txBody>
      </p:sp>
      <p:sp>
        <p:nvSpPr>
          <p:cNvPr id="7" name="Прямоугольник 1"/>
          <p:cNvSpPr>
            <a:spLocks noChangeArrowheads="1"/>
          </p:cNvSpPr>
          <p:nvPr/>
        </p:nvSpPr>
        <p:spPr bwMode="auto">
          <a:xfrm>
            <a:off x="-25761" y="2198284"/>
            <a:ext cx="5508625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1991 году британский ученый Тим Бернес‐Ли разработал систему обмена данными в виде </a:t>
            </a:r>
            <a:r>
              <a:rPr lang="ru-RU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гипертекста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текста </a:t>
            </a:r>
            <a: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активными ссылками на другие</a:t>
            </a:r>
          </a:p>
          <a:p>
            <a:pPr algn="just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документы. Сейчас она называется Всемирной паутиной </a:t>
            </a:r>
            <a: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англ. </a:t>
            </a:r>
            <a:r>
              <a:rPr lang="ru-RU" sz="2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WWW = </a:t>
            </a:r>
            <a:r>
              <a:rPr lang="ru-RU" sz="24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ru-RU" sz="24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Wide</a:t>
            </a:r>
            <a:r>
              <a:rPr lang="ru-RU" sz="24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и является самой мощной службой Интернета. </a:t>
            </a:r>
          </a:p>
        </p:txBody>
      </p:sp>
      <p:pic>
        <p:nvPicPr>
          <p:cNvPr id="8" name="Picture 10" descr="http://megasignal.blinkweb.com/uploads.00292879/0034897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8625" y="2721446"/>
            <a:ext cx="299085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20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Всемирная паутина</a:t>
            </a:r>
          </a:p>
        </p:txBody>
      </p:sp>
    </p:spTree>
    <p:extLst>
      <p:ext uri="{BB962C8B-B14F-4D97-AF65-F5344CB8AC3E}">
        <p14:creationId xmlns:p14="http://schemas.microsoft.com/office/powerpoint/2010/main" val="14739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66" y="116632"/>
            <a:ext cx="86990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Компьютерная сеть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– это система компьютеров, связанных  каналами передачи информации.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2362" y="2152439"/>
            <a:ext cx="278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Линия передачи данных</a:t>
            </a:r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74747" y="3781193"/>
            <a:ext cx="4181230" cy="2960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Локальные сети</a:t>
            </a:r>
          </a:p>
          <a:p>
            <a:pPr algn="ctr"/>
            <a:endParaRPr lang="ru-RU" sz="800" dirty="0">
              <a:solidFill>
                <a:schemeClr val="tx1"/>
              </a:solidFill>
            </a:endParaRPr>
          </a:p>
          <a:p>
            <a:pPr algn="just"/>
            <a:r>
              <a:rPr lang="ru-RU" sz="1600" dirty="0" smtClean="0">
                <a:solidFill>
                  <a:schemeClr val="tx1"/>
                </a:solidFill>
              </a:rPr>
              <a:t>     Локальная сеть (в пределах помещения, предприятия) дает возможность пользователям не только быстро обмениваться информацией, но и более эффективно использовать ресурсы объединенных в сеть компьютеров: внешнюю память, устройство печати, сканер и другие технические устройства, а также программное обеспечение.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5004048" y="3781193"/>
            <a:ext cx="4008406" cy="2960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Глобальные сети</a:t>
            </a:r>
          </a:p>
          <a:p>
            <a:pPr algn="ctr"/>
            <a:endParaRPr lang="ru-RU" sz="800" b="1" dirty="0" smtClean="0">
              <a:solidFill>
                <a:schemeClr val="tx1"/>
              </a:solidFill>
            </a:endParaRPr>
          </a:p>
          <a:p>
            <a:pPr algn="just"/>
            <a:r>
              <a:rPr lang="ru-RU" sz="1600" dirty="0" smtClean="0">
                <a:solidFill>
                  <a:schemeClr val="tx1"/>
                </a:solidFill>
              </a:rPr>
              <a:t>       Глобальные сети связывают между собой многие локальные сети, а также автономные компьютеры пользователей. Размеры глобальных сетей не ограничены. Существуют корпоративные, национальные и международные глобальные сети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49547" y="1137417"/>
            <a:ext cx="8850613" cy="2636912"/>
            <a:chOff x="174747" y="1512239"/>
            <a:chExt cx="8850613" cy="2996881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1243903" y="2507388"/>
              <a:ext cx="6768753" cy="135333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25000">
                  <a:schemeClr val="accent4">
                    <a:lumMod val="75000"/>
                  </a:schemeClr>
                </a:gs>
                <a:gs pos="71000">
                  <a:schemeClr val="accent4">
                    <a:lumMod val="60000"/>
                    <a:lumOff val="40000"/>
                  </a:schemeClr>
                </a:gs>
                <a:gs pos="55000">
                  <a:schemeClr val="accent4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 flipH="1">
              <a:off x="1287706" y="2337105"/>
              <a:ext cx="6696743" cy="170283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25000">
                  <a:schemeClr val="accent4">
                    <a:lumMod val="75000"/>
                  </a:schemeClr>
                </a:gs>
                <a:gs pos="71000">
                  <a:schemeClr val="accent4">
                    <a:lumMod val="60000"/>
                    <a:lumOff val="40000"/>
                  </a:schemeClr>
                </a:gs>
                <a:gs pos="55000">
                  <a:schemeClr val="accent4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47" y="1512239"/>
              <a:ext cx="3014374" cy="2636912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2160" y="1583125"/>
              <a:ext cx="3013200" cy="2495140"/>
            </a:xfrm>
            <a:prstGeom prst="rect">
              <a:avLst/>
            </a:prstGeom>
          </p:spPr>
        </p:pic>
        <p:sp>
          <p:nvSpPr>
            <p:cNvPr id="13" name="Выноска со стрелкой вниз 12"/>
            <p:cNvSpPr/>
            <p:nvPr/>
          </p:nvSpPr>
          <p:spPr>
            <a:xfrm>
              <a:off x="174747" y="1583125"/>
              <a:ext cx="3067615" cy="2925995"/>
            </a:xfrm>
            <a:prstGeom prst="downArrowCallout">
              <a:avLst>
                <a:gd name="adj1" fmla="val 7531"/>
                <a:gd name="adj2" fmla="val 9347"/>
                <a:gd name="adj3" fmla="val 10072"/>
                <a:gd name="adj4" fmla="val 84797"/>
              </a:avLst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Выноска со стрелкой вниз 16"/>
            <p:cNvSpPr/>
            <p:nvPr/>
          </p:nvSpPr>
          <p:spPr>
            <a:xfrm>
              <a:off x="5940152" y="1583125"/>
              <a:ext cx="3072303" cy="2925995"/>
            </a:xfrm>
            <a:prstGeom prst="downArrowCallout">
              <a:avLst>
                <a:gd name="adj1" fmla="val 7531"/>
                <a:gd name="adj2" fmla="val 9347"/>
                <a:gd name="adj3" fmla="val 10072"/>
                <a:gd name="adj4" fmla="val 84797"/>
              </a:avLst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4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548680"/>
            <a:ext cx="8424936" cy="3701008"/>
          </a:xfrm>
        </p:spPr>
        <p:txBody>
          <a:bodyPr>
            <a:noAutofit/>
          </a:bodyPr>
          <a:lstStyle/>
          <a:p>
            <a:pPr algn="just"/>
            <a:r>
              <a:rPr 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Сайт (веб-сайт) </a:t>
            </a:r>
            <a:r>
              <a:rPr lang="ru-RU" sz="2400" b="0" dirty="0">
                <a:latin typeface="Arial" panose="020B0604020202020204" pitchFamily="34" charset="0"/>
                <a:cs typeface="Arial" panose="020B0604020202020204" pitchFamily="34" charset="0"/>
              </a:rPr>
              <a:t>– это  группа веб-страниц, которые расположены на одном сервере, объединены общей идеей и связаны с помощью </a:t>
            </a:r>
            <a:r>
              <a:rPr lang="ru-RU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гиперссылок.</a:t>
            </a:r>
            <a:endParaRPr lang="ru-RU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Веб-сервер</a:t>
            </a:r>
            <a:r>
              <a:rPr lang="ru-RU" sz="2400" b="0" dirty="0">
                <a:latin typeface="Arial" panose="020B0604020202020204" pitchFamily="34" charset="0"/>
                <a:cs typeface="Arial" panose="020B0604020202020204" pitchFamily="34" charset="0"/>
              </a:rPr>
              <a:t> – это программа, которая обеспечивает работу сайтов: приём запросов и выдачу ответов по протоколу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ru-RU" sz="2400" b="0" dirty="0">
                <a:latin typeface="Arial" panose="020B0604020202020204" pitchFamily="34" charset="0"/>
                <a:cs typeface="Arial" panose="020B0604020202020204" pitchFamily="34" charset="0"/>
              </a:rPr>
              <a:t> или 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HTTPS.</a:t>
            </a:r>
            <a:endParaRPr lang="ru-RU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Гипертекст</a:t>
            </a:r>
            <a:r>
              <a:rPr lang="ru-RU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0" dirty="0">
                <a:latin typeface="Arial" panose="020B0604020202020204" pitchFamily="34" charset="0"/>
                <a:cs typeface="Arial" panose="020B0604020202020204" pitchFamily="34" charset="0"/>
              </a:rPr>
              <a:t>– текст, содержащий активные перекрестные ссылки на другие </a:t>
            </a:r>
            <a:r>
              <a:rPr lang="ru-RU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документы.</a:t>
            </a:r>
          </a:p>
          <a:p>
            <a:pPr algn="just"/>
            <a:r>
              <a:rPr lang="ru-RU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Браузер</a:t>
            </a:r>
            <a:r>
              <a:rPr lang="ru-RU" sz="2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программа, которая позволяет просматривать </a:t>
            </a:r>
            <a:r>
              <a:rPr lang="ru-RU" sz="2400" b="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sz="2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-страницы.</a:t>
            </a:r>
            <a:endParaRPr lang="en-US" sz="24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539552" y="5157192"/>
            <a:ext cx="7478712" cy="1449388"/>
            <a:chOff x="1023813" y="4842644"/>
            <a:chExt cx="7478712" cy="1449388"/>
          </a:xfrm>
        </p:grpSpPr>
        <p:pic>
          <p:nvPicPr>
            <p:cNvPr id="5" name="Picture 7" descr="http://img220.imageshack.us/img165/6484/firefoxq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380163" y="5010919"/>
              <a:ext cx="1122362" cy="1122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23813" y="4842644"/>
              <a:ext cx="1387475" cy="1389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http://attachments-blog.tut.by/43892/files/2010/06/be5e7b70d26bcdae97f9e18988fdfcf3.jpg"/>
            <p:cNvPicPr>
              <a:picLocks noChangeAspect="1" noChangeArrowheads="1"/>
            </p:cNvPicPr>
            <p:nvPr/>
          </p:nvPicPr>
          <p:blipFill>
            <a:blip r:embed="rId4"/>
            <a:srcRect t="26250" b="26250"/>
            <a:stretch>
              <a:fillRect/>
            </a:stretch>
          </p:blipFill>
          <p:spPr bwMode="auto">
            <a:xfrm>
              <a:off x="2649413" y="5058544"/>
              <a:ext cx="2425700" cy="115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8" descr="http://static0.blip.pl/user_generated/update_pictures/1804057_inmsg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59250" y="4964882"/>
              <a:ext cx="1441450" cy="1327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21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Общение в реальном времени (онлайн)</a:t>
            </a:r>
          </a:p>
        </p:txBody>
      </p:sp>
    </p:spTree>
    <p:extLst>
      <p:ext uri="{BB962C8B-B14F-4D97-AF65-F5344CB8AC3E}">
        <p14:creationId xmlns:p14="http://schemas.microsoft.com/office/powerpoint/2010/main" val="91674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95536" y="980728"/>
            <a:ext cx="8151812" cy="5211763"/>
            <a:chOff x="544513" y="1385589"/>
            <a:chExt cx="8151812" cy="5211763"/>
          </a:xfrm>
        </p:grpSpPr>
        <p:pic>
          <p:nvPicPr>
            <p:cNvPr id="5" name="Picture 2" descr="icq-logo-275x3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13" y="1409402"/>
              <a:ext cx="476250" cy="4778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Прямоугольник 5"/>
            <p:cNvSpPr>
              <a:spLocks noChangeArrowheads="1"/>
            </p:cNvSpPr>
            <p:nvPr/>
          </p:nvSpPr>
          <p:spPr bwMode="auto">
            <a:xfrm>
              <a:off x="1028700" y="1385589"/>
              <a:ext cx="257115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ru-RU" altLang="ru-RU" sz="2400" i="1" dirty="0">
                  <a:latin typeface="+mn-lt"/>
                </a:rPr>
                <a:t>ICQ</a:t>
              </a:r>
              <a:r>
                <a:rPr lang="ru-RU" altLang="ru-RU" sz="2400" dirty="0">
                  <a:latin typeface="+mn-lt"/>
                </a:rPr>
                <a:t> (</a:t>
              </a:r>
              <a:r>
                <a:rPr lang="en-US" altLang="ru-RU" sz="2400" dirty="0">
                  <a:latin typeface="+mn-lt"/>
                  <a:hlinkClick r:id="rId3"/>
                </a:rPr>
                <a:t>www</a:t>
              </a:r>
              <a:r>
                <a:rPr lang="ru-RU" altLang="ru-RU" sz="2400" dirty="0">
                  <a:latin typeface="+mn-lt"/>
                  <a:hlinkClick r:id="rId3"/>
                </a:rPr>
                <a:t>.</a:t>
              </a:r>
              <a:r>
                <a:rPr lang="en-US" altLang="ru-RU" sz="2400" dirty="0" err="1">
                  <a:latin typeface="+mn-lt"/>
                  <a:hlinkClick r:id="rId3"/>
                </a:rPr>
                <a:t>icq</a:t>
              </a:r>
              <a:r>
                <a:rPr lang="ru-RU" altLang="ru-RU" sz="2400" dirty="0">
                  <a:latin typeface="+mn-lt"/>
                  <a:hlinkClick r:id="rId3"/>
                </a:rPr>
                <a:t>.</a:t>
              </a:r>
              <a:r>
                <a:rPr lang="en-US" altLang="ru-RU" sz="2400" dirty="0">
                  <a:latin typeface="+mn-lt"/>
                  <a:hlinkClick r:id="rId3"/>
                </a:rPr>
                <a:t>com</a:t>
              </a:r>
              <a:r>
                <a:rPr lang="ru-RU" altLang="ru-RU" sz="2400" dirty="0">
                  <a:latin typeface="+mn-lt"/>
                </a:rPr>
                <a:t>)</a:t>
              </a:r>
            </a:p>
          </p:txBody>
        </p:sp>
        <p:pic>
          <p:nvPicPr>
            <p:cNvPr id="7" name="Picture 3" descr="Mail Agent 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25" y="1945977"/>
              <a:ext cx="350838" cy="349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>
              <a:spLocks noChangeArrowheads="1"/>
            </p:cNvSpPr>
            <p:nvPr/>
          </p:nvSpPr>
          <p:spPr bwMode="auto">
            <a:xfrm>
              <a:off x="1028700" y="1888827"/>
              <a:ext cx="386875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ru-RU" sz="2400" i="1">
                  <a:latin typeface="+mn-lt"/>
                </a:rPr>
                <a:t>Mail</a:t>
              </a:r>
              <a:r>
                <a:rPr lang="ru-RU" altLang="ru-RU" sz="2400" i="1">
                  <a:latin typeface="+mn-lt"/>
                </a:rPr>
                <a:t>.</a:t>
              </a:r>
              <a:r>
                <a:rPr lang="en-US" altLang="ru-RU" sz="2400" i="1">
                  <a:latin typeface="+mn-lt"/>
                </a:rPr>
                <a:t>ru </a:t>
              </a:r>
              <a:r>
                <a:rPr lang="ru-RU" altLang="ru-RU" sz="2400" i="1">
                  <a:latin typeface="+mn-lt"/>
                </a:rPr>
                <a:t>Агент</a:t>
              </a:r>
              <a:r>
                <a:rPr lang="ru-RU" altLang="ru-RU" sz="2400">
                  <a:latin typeface="+mn-lt"/>
                </a:rPr>
                <a:t> (</a:t>
              </a:r>
              <a:r>
                <a:rPr lang="en-US" altLang="ru-RU" sz="2400">
                  <a:latin typeface="+mn-lt"/>
                  <a:hlinkClick r:id="rId5"/>
                </a:rPr>
                <a:t>www</a:t>
              </a:r>
              <a:r>
                <a:rPr lang="ru-RU" altLang="ru-RU" sz="2400">
                  <a:latin typeface="+mn-lt"/>
                  <a:hlinkClick r:id="rId5"/>
                </a:rPr>
                <a:t>.</a:t>
              </a:r>
              <a:r>
                <a:rPr lang="en-US" altLang="ru-RU" sz="2400">
                  <a:latin typeface="+mn-lt"/>
                  <a:hlinkClick r:id="rId5"/>
                </a:rPr>
                <a:t>mail</a:t>
              </a:r>
              <a:r>
                <a:rPr lang="ru-RU" altLang="ru-RU" sz="2400">
                  <a:latin typeface="+mn-lt"/>
                  <a:hlinkClick r:id="rId5"/>
                </a:rPr>
                <a:t>.</a:t>
              </a:r>
              <a:r>
                <a:rPr lang="en-US" altLang="ru-RU" sz="2400">
                  <a:latin typeface="+mn-lt"/>
                  <a:hlinkClick r:id="rId5"/>
                </a:rPr>
                <a:t>ru</a:t>
              </a:r>
              <a:r>
                <a:rPr lang="ru-RU" altLang="ru-RU" sz="2400">
                  <a:latin typeface="+mn-lt"/>
                </a:rPr>
                <a:t>)</a:t>
              </a:r>
            </a:p>
          </p:txBody>
        </p:sp>
        <p:pic>
          <p:nvPicPr>
            <p:cNvPr id="9" name="Picture 4" descr="Hisc-apps-kopete.sv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2469852"/>
              <a:ext cx="360363" cy="360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Прямоугольник 9"/>
            <p:cNvSpPr>
              <a:spLocks noChangeArrowheads="1"/>
            </p:cNvSpPr>
            <p:nvPr/>
          </p:nvSpPr>
          <p:spPr bwMode="auto">
            <a:xfrm>
              <a:off x="1028700" y="2392064"/>
              <a:ext cx="2497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ru-RU" sz="2400" i="1">
                  <a:latin typeface="+mn-lt"/>
                </a:rPr>
                <a:t>Kopete</a:t>
              </a:r>
              <a:r>
                <a:rPr lang="ru-RU" altLang="ru-RU" sz="2400">
                  <a:latin typeface="+mn-lt"/>
                </a:rPr>
                <a:t> (для </a:t>
              </a:r>
              <a:r>
                <a:rPr lang="en-US" altLang="ru-RU" sz="2400" i="1">
                  <a:latin typeface="+mn-lt"/>
                </a:rPr>
                <a:t>Linux</a:t>
              </a:r>
              <a:r>
                <a:rPr lang="ru-RU" altLang="ru-RU" sz="2400">
                  <a:latin typeface="+mn-lt"/>
                </a:rPr>
                <a:t>)</a:t>
              </a:r>
            </a:p>
          </p:txBody>
        </p:sp>
        <p:pic>
          <p:nvPicPr>
            <p:cNvPr id="11" name="Picture 5" descr="IChat AV 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725" y="2908002"/>
              <a:ext cx="398463" cy="398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Прямоугольник 11"/>
            <p:cNvSpPr>
              <a:spLocks noChangeArrowheads="1"/>
            </p:cNvSpPr>
            <p:nvPr/>
          </p:nvSpPr>
          <p:spPr bwMode="auto">
            <a:xfrm>
              <a:off x="1028700" y="2896889"/>
              <a:ext cx="419089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ru-RU" sz="2400" i="1">
                  <a:latin typeface="+mn-lt"/>
                </a:rPr>
                <a:t>iChat</a:t>
              </a:r>
              <a:r>
                <a:rPr lang="ru-RU" altLang="ru-RU" sz="2400">
                  <a:latin typeface="+mn-lt"/>
                </a:rPr>
                <a:t> (для компьютеров </a:t>
              </a:r>
              <a:r>
                <a:rPr lang="en-US" altLang="ru-RU" sz="2400" i="1">
                  <a:latin typeface="+mn-lt"/>
                </a:rPr>
                <a:t>Apple</a:t>
              </a:r>
              <a:r>
                <a:rPr lang="ru-RU" altLang="ru-RU" sz="2400">
                  <a:latin typeface="+mn-lt"/>
                </a:rPr>
                <a:t>)</a:t>
              </a:r>
            </a:p>
          </p:txBody>
        </p:sp>
        <p:pic>
          <p:nvPicPr>
            <p:cNvPr id="13" name="Picture 6" descr="jabbe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50" y="3355677"/>
              <a:ext cx="331788" cy="460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Прямоугольник 13"/>
            <p:cNvSpPr>
              <a:spLocks noChangeArrowheads="1"/>
            </p:cNvSpPr>
            <p:nvPr/>
          </p:nvSpPr>
          <p:spPr bwMode="auto">
            <a:xfrm>
              <a:off x="1028700" y="3400127"/>
              <a:ext cx="324685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ru-RU" sz="2400" i="1">
                  <a:latin typeface="+mn-lt"/>
                </a:rPr>
                <a:t>Jabber</a:t>
              </a:r>
              <a:r>
                <a:rPr lang="ru-RU" altLang="ru-RU" sz="2400">
                  <a:latin typeface="+mn-lt"/>
                </a:rPr>
                <a:t> (</a:t>
              </a:r>
              <a:r>
                <a:rPr lang="en-US" altLang="ru-RU" sz="2400">
                  <a:latin typeface="+mn-lt"/>
                  <a:hlinkClick r:id="rId9"/>
                </a:rPr>
                <a:t>www</a:t>
              </a:r>
              <a:r>
                <a:rPr lang="ru-RU" altLang="ru-RU" sz="2400">
                  <a:latin typeface="+mn-lt"/>
                  <a:hlinkClick r:id="rId9"/>
                </a:rPr>
                <a:t>.</a:t>
              </a:r>
              <a:r>
                <a:rPr lang="en-US" altLang="ru-RU" sz="2400">
                  <a:latin typeface="+mn-lt"/>
                  <a:hlinkClick r:id="rId9"/>
                </a:rPr>
                <a:t>jabber</a:t>
              </a:r>
              <a:r>
                <a:rPr lang="ru-RU" altLang="ru-RU" sz="2400">
                  <a:latin typeface="+mn-lt"/>
                  <a:hlinkClick r:id="rId9"/>
                </a:rPr>
                <a:t>.</a:t>
              </a:r>
              <a:r>
                <a:rPr lang="en-US" altLang="ru-RU" sz="2400">
                  <a:latin typeface="+mn-lt"/>
                  <a:hlinkClick r:id="rId9"/>
                </a:rPr>
                <a:t>org</a:t>
              </a:r>
              <a:r>
                <a:rPr lang="ru-RU" altLang="ru-RU" sz="2400">
                  <a:latin typeface="+mn-lt"/>
                </a:rPr>
                <a:t>)</a:t>
              </a:r>
            </a:p>
          </p:txBody>
        </p:sp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8" y="3909714"/>
              <a:ext cx="42862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Прямоугольник 15"/>
            <p:cNvSpPr>
              <a:spLocks noChangeArrowheads="1"/>
            </p:cNvSpPr>
            <p:nvPr/>
          </p:nvSpPr>
          <p:spPr bwMode="auto">
            <a:xfrm>
              <a:off x="1028700" y="3935114"/>
              <a:ext cx="37331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ru-RU" sz="2400" i="1">
                  <a:latin typeface="+mn-lt"/>
                </a:rPr>
                <a:t>Skype</a:t>
              </a:r>
              <a:r>
                <a:rPr lang="ru-RU" altLang="ru-RU" sz="2400">
                  <a:latin typeface="+mn-lt"/>
                </a:rPr>
                <a:t> (</a:t>
              </a:r>
              <a:r>
                <a:rPr lang="en-US" altLang="ru-RU" sz="2400">
                  <a:latin typeface="+mn-lt"/>
                  <a:hlinkClick r:id="rId11"/>
                </a:rPr>
                <a:t>www.skype.com/ru</a:t>
              </a:r>
              <a:r>
                <a:rPr lang="en-US" altLang="ru-RU" sz="2400">
                  <a:latin typeface="+mn-lt"/>
                </a:rPr>
                <a:t> </a:t>
              </a:r>
              <a:r>
                <a:rPr lang="ru-RU" altLang="ru-RU" sz="2400">
                  <a:latin typeface="+mn-lt"/>
                </a:rPr>
                <a:t>) </a:t>
              </a: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089025" y="4289127"/>
              <a:ext cx="7607300" cy="230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>
              <a:spAutoFit/>
            </a:bodyPr>
            <a:lstStyle>
              <a:lvl1pPr marL="174625" indent="-174625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FontTx/>
                <a:buChar char="•"/>
              </a:pPr>
              <a:r>
                <a:rPr lang="ru-RU" altLang="ru-RU" sz="2400">
                  <a:latin typeface="+mn-lt"/>
                  <a:ea typeface="Calibri" pitchFamily="34" charset="0"/>
                  <a:cs typeface="Times New Roman" pitchFamily="18" charset="0"/>
                </a:rPr>
                <a:t>чат</a:t>
              </a:r>
              <a:r>
                <a:rPr lang="en-US" altLang="ru-RU" sz="2400">
                  <a:latin typeface="+mn-lt"/>
                  <a:ea typeface="Calibri" pitchFamily="34" charset="0"/>
                  <a:cs typeface="Times New Roman" pitchFamily="18" charset="0"/>
                </a:rPr>
                <a:t> (</a:t>
              </a:r>
              <a:r>
                <a:rPr lang="ru-RU" altLang="ru-RU" sz="2400">
                  <a:latin typeface="+mn-lt"/>
                  <a:ea typeface="Calibri" pitchFamily="34" charset="0"/>
                  <a:cs typeface="Times New Roman" pitchFamily="18" charset="0"/>
                </a:rPr>
                <a:t>обмен текстовыми сообщениями</a:t>
              </a:r>
              <a:r>
                <a:rPr lang="en-US" altLang="ru-RU" sz="2400">
                  <a:latin typeface="+mn-lt"/>
                  <a:ea typeface="Calibri" pitchFamily="34" charset="0"/>
                  <a:cs typeface="Times New Roman" pitchFamily="18" charset="0"/>
                </a:rPr>
                <a:t>)</a:t>
              </a:r>
              <a:endParaRPr lang="ru-RU" altLang="ru-RU" sz="2400">
                <a:latin typeface="+mn-lt"/>
                <a:ea typeface="Calibri" pitchFamily="34" charset="0"/>
                <a:cs typeface="Times New Roman" pitchFamily="18" charset="0"/>
              </a:endParaRPr>
            </a:p>
            <a:p>
              <a:pPr>
                <a:buFontTx/>
                <a:buChar char="•"/>
              </a:pPr>
              <a:r>
                <a:rPr lang="ru-RU" altLang="ru-RU" sz="2400">
                  <a:latin typeface="+mn-lt"/>
                  <a:ea typeface="Calibri" pitchFamily="34" charset="0"/>
                  <a:cs typeface="Times New Roman" pitchFamily="18" charset="0"/>
                </a:rPr>
                <a:t>голосовая и видеосвязь</a:t>
              </a:r>
            </a:p>
            <a:p>
              <a:pPr>
                <a:buFontTx/>
                <a:buChar char="•"/>
              </a:pPr>
              <a:r>
                <a:rPr lang="ru-RU" altLang="ru-RU" sz="2400">
                  <a:latin typeface="+mn-lt"/>
                  <a:ea typeface="Calibri" pitchFamily="34" charset="0"/>
                  <a:cs typeface="Times New Roman" pitchFamily="18" charset="0"/>
                </a:rPr>
                <a:t>обмен файлами</a:t>
              </a:r>
            </a:p>
            <a:p>
              <a:pPr>
                <a:buFontTx/>
                <a:buChar char="•"/>
              </a:pPr>
              <a:r>
                <a:rPr lang="ru-RU" altLang="ru-RU" sz="2400">
                  <a:latin typeface="+mn-lt"/>
                  <a:ea typeface="Calibri" pitchFamily="34" charset="0"/>
                  <a:cs typeface="Times New Roman" pitchFamily="18" charset="0"/>
                </a:rPr>
                <a:t>конференции</a:t>
              </a:r>
              <a:endParaRPr lang="en-US" altLang="ru-RU" sz="2400">
                <a:latin typeface="+mn-lt"/>
                <a:ea typeface="Calibri" pitchFamily="34" charset="0"/>
                <a:cs typeface="Times New Roman" pitchFamily="18" charset="0"/>
              </a:endParaRPr>
            </a:p>
            <a:p>
              <a:pPr>
                <a:buFontTx/>
                <a:buChar char="•"/>
              </a:pPr>
              <a:r>
                <a:rPr lang="ru-RU" altLang="ru-RU" sz="2400">
                  <a:latin typeface="+mn-lt"/>
                  <a:ea typeface="Calibri" pitchFamily="34" charset="0"/>
                  <a:cs typeface="Times New Roman" pitchFamily="18" charset="0"/>
                </a:rPr>
                <a:t>звонки на мобильные и стационарные телефоны</a:t>
              </a:r>
            </a:p>
            <a:p>
              <a:pPr>
                <a:buFontTx/>
                <a:buChar char="•"/>
              </a:pPr>
              <a:r>
                <a:rPr lang="ru-RU" altLang="ru-RU" sz="2400">
                  <a:latin typeface="+mn-lt"/>
                  <a:ea typeface="Calibri" pitchFamily="34" charset="0"/>
                  <a:cs typeface="Times New Roman" pitchFamily="18" charset="0"/>
                </a:rPr>
                <a:t>отправка </a:t>
              </a:r>
              <a:r>
                <a:rPr lang="en-US" altLang="ru-RU" sz="2400">
                  <a:latin typeface="+mn-lt"/>
                  <a:ea typeface="Calibri" pitchFamily="34" charset="0"/>
                  <a:cs typeface="Times New Roman" pitchFamily="18" charset="0"/>
                </a:rPr>
                <a:t>SMS</a:t>
              </a:r>
              <a:endParaRPr lang="ru-RU" altLang="ru-RU" sz="2400">
                <a:latin typeface="+mn-lt"/>
                <a:ea typeface="Calibri" pitchFamily="34" charset="0"/>
                <a:cs typeface="Times New Roman" pitchFamily="18" charset="0"/>
              </a:endParaRPr>
            </a:p>
          </p:txBody>
        </p:sp>
      </p:grpSp>
      <p:sp>
        <p:nvSpPr>
          <p:cNvPr id="18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22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Общение в реальном времени (онлайн)</a:t>
            </a:r>
          </a:p>
        </p:txBody>
      </p:sp>
    </p:spTree>
    <p:extLst>
      <p:ext uri="{BB962C8B-B14F-4D97-AF65-F5344CB8AC3E}">
        <p14:creationId xmlns:p14="http://schemas.microsoft.com/office/powerpoint/2010/main" val="35323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3" y="836712"/>
            <a:ext cx="9033321" cy="4525963"/>
          </a:xfrm>
        </p:spPr>
        <p:txBody>
          <a:bodyPr>
            <a:noAutofit/>
          </a:bodyPr>
          <a:lstStyle/>
          <a:p>
            <a:pPr marL="96838" indent="255588" algn="just"/>
            <a:r>
              <a:rPr lang="ru-RU" sz="32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Электронная почта (</a:t>
            </a:r>
            <a:r>
              <a:rPr lang="en-US" sz="32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ru-RU" sz="32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2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</a:t>
            </a:r>
            <a:r>
              <a:rPr lang="ru-RU" sz="32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3200" b="1" dirty="0" smtClean="0">
                <a:solidFill>
                  <a:srgbClr val="972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обмен письмами в компьютерных сетях.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Один из самых популярных видов услуг компьютерных сетей.</a:t>
            </a:r>
          </a:p>
          <a:p>
            <a:pPr marL="0" indent="352425" algn="just"/>
            <a:r>
              <a:rPr lang="ru-RU" sz="32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Электронное письмо </a:t>
            </a:r>
            <a:r>
              <a:rPr lang="ru-RU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это файл, содержащий электронный адрес получателя и текст письма.</a:t>
            </a:r>
          </a:p>
          <a:p>
            <a:pPr marL="0" indent="352425" algn="just"/>
            <a:r>
              <a:rPr lang="ru-RU" sz="32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Почтовый ящик </a:t>
            </a:r>
            <a:r>
              <a:rPr lang="ru-RU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это раздел внешней памяти 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жесткий диск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почтового сервера.</a:t>
            </a:r>
          </a:p>
        </p:txBody>
      </p:sp>
      <p:sp>
        <p:nvSpPr>
          <p:cNvPr id="4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23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Электронная  почта</a:t>
            </a:r>
          </a:p>
        </p:txBody>
      </p:sp>
    </p:spTree>
    <p:extLst>
      <p:ext uri="{BB962C8B-B14F-4D97-AF65-F5344CB8AC3E}">
        <p14:creationId xmlns:p14="http://schemas.microsoft.com/office/powerpoint/2010/main" val="31007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5065" y="764704"/>
            <a:ext cx="8928992" cy="4104456"/>
          </a:xfrm>
        </p:spPr>
        <p:txBody>
          <a:bodyPr>
            <a:normAutofit/>
          </a:bodyPr>
          <a:lstStyle/>
          <a:p>
            <a:pPr>
              <a:tabLst>
                <a:tab pos="2155825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yandex.ru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первоначальный размер почтового ящика – 10 Гбайт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155825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mail.ru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Гбайт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43138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gmail.ru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ru-RU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Гбайт</a:t>
            </a:r>
          </a:p>
          <a:p>
            <a:pPr>
              <a:tabLst>
                <a:tab pos="2243138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inbox.ru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Гбайт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43138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ok.ru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Мбайт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43138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rambler.ru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</a:t>
            </a:r>
            <a:r>
              <a:rPr lang="ru-RU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Мбайт</a:t>
            </a:r>
          </a:p>
          <a:p>
            <a:pPr lvl="0">
              <a:tabLst>
                <a:tab pos="2243138" algn="l"/>
              </a:tabLst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yahoo.com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6</a:t>
            </a:r>
            <a:r>
              <a:rPr lang="ru-RU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Мбайт</a:t>
            </a:r>
          </a:p>
          <a:p>
            <a:pPr>
              <a:tabLst>
                <a:tab pos="2243138" algn="l"/>
              </a:tabLst>
            </a:pPr>
            <a:endParaRPr lang="ru-RU" sz="2000" dirty="0" smtClean="0">
              <a:solidFill>
                <a:prstClr val="black"/>
              </a:solidFill>
            </a:endParaRPr>
          </a:p>
          <a:p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1581265" y="4869160"/>
            <a:ext cx="3821230" cy="1530416"/>
            <a:chOff x="4764506" y="3128211"/>
            <a:chExt cx="3821230" cy="1530416"/>
          </a:xfrm>
        </p:grpSpPr>
        <p:pic>
          <p:nvPicPr>
            <p:cNvPr id="8194" name="Picture 2" descr="http://seoslim.ru/wp-content/uploads/2015/12/samye-populyarnye-servisy-elektronnoj-pochty-runeta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2" t="8554" r="5136" b="27042"/>
            <a:stretch/>
          </p:blipFill>
          <p:spPr bwMode="auto">
            <a:xfrm>
              <a:off x="4764506" y="3128211"/>
              <a:ext cx="3821230" cy="153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764506" y="3128211"/>
              <a:ext cx="1391670" cy="300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24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Почтовые серверы</a:t>
            </a:r>
          </a:p>
        </p:txBody>
      </p:sp>
    </p:spTree>
    <p:extLst>
      <p:ext uri="{BB962C8B-B14F-4D97-AF65-F5344CB8AC3E}">
        <p14:creationId xmlns:p14="http://schemas.microsoft.com/office/powerpoint/2010/main" val="218191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8" descr="http://androidrealm.com/wp-content/uploads/2015/07/Google-Hangout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1" name="Группа 30"/>
          <p:cNvGrpSpPr/>
          <p:nvPr/>
        </p:nvGrpSpPr>
        <p:grpSpPr>
          <a:xfrm>
            <a:off x="128394" y="908720"/>
            <a:ext cx="8849935" cy="5092442"/>
            <a:chOff x="95529" y="1363816"/>
            <a:chExt cx="8849935" cy="5092442"/>
          </a:xfrm>
        </p:grpSpPr>
        <p:sp>
          <p:nvSpPr>
            <p:cNvPr id="5" name="Freeform 94"/>
            <p:cNvSpPr>
              <a:spLocks/>
            </p:cNvSpPr>
            <p:nvPr/>
          </p:nvSpPr>
          <p:spPr bwMode="auto">
            <a:xfrm>
              <a:off x="5945510" y="3352279"/>
              <a:ext cx="396875" cy="676275"/>
            </a:xfrm>
            <a:custGeom>
              <a:avLst/>
              <a:gdLst>
                <a:gd name="T0" fmla="*/ 0 w 250"/>
                <a:gd name="T1" fmla="*/ 2147483647 h 426"/>
                <a:gd name="T2" fmla="*/ 2147483647 w 250"/>
                <a:gd name="T3" fmla="*/ 2147483647 h 426"/>
                <a:gd name="T4" fmla="*/ 2147483647 w 250"/>
                <a:gd name="T5" fmla="*/ 2147483647 h 426"/>
                <a:gd name="T6" fmla="*/ 0 60000 65536"/>
                <a:gd name="T7" fmla="*/ 0 60000 65536"/>
                <a:gd name="T8" fmla="*/ 0 60000 65536"/>
                <a:gd name="T9" fmla="*/ 0 w 250"/>
                <a:gd name="T10" fmla="*/ 0 h 426"/>
                <a:gd name="T11" fmla="*/ 250 w 250"/>
                <a:gd name="T12" fmla="*/ 426 h 4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0" h="426">
                  <a:moveTo>
                    <a:pt x="0" y="4"/>
                  </a:moveTo>
                  <a:cubicBezTo>
                    <a:pt x="83" y="2"/>
                    <a:pt x="166" y="0"/>
                    <a:pt x="208" y="70"/>
                  </a:cubicBezTo>
                  <a:cubicBezTo>
                    <a:pt x="250" y="140"/>
                    <a:pt x="243" y="367"/>
                    <a:pt x="250" y="42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latin typeface="Calibri" pitchFamily="34" charset="0"/>
              </a:endParaRPr>
            </a:p>
          </p:txBody>
        </p:sp>
        <p:sp>
          <p:nvSpPr>
            <p:cNvPr id="6" name="Freeform 90"/>
            <p:cNvSpPr>
              <a:spLocks/>
            </p:cNvSpPr>
            <p:nvPr/>
          </p:nvSpPr>
          <p:spPr bwMode="auto">
            <a:xfrm>
              <a:off x="1986285" y="3322116"/>
              <a:ext cx="1235075" cy="376238"/>
            </a:xfrm>
            <a:custGeom>
              <a:avLst/>
              <a:gdLst>
                <a:gd name="T0" fmla="*/ 0 w 778"/>
                <a:gd name="T1" fmla="*/ 2147483647 h 237"/>
                <a:gd name="T2" fmla="*/ 2147483647 w 778"/>
                <a:gd name="T3" fmla="*/ 2147483647 h 237"/>
                <a:gd name="T4" fmla="*/ 2147483647 w 778"/>
                <a:gd name="T5" fmla="*/ 2147483647 h 237"/>
                <a:gd name="T6" fmla="*/ 2147483647 w 778"/>
                <a:gd name="T7" fmla="*/ 0 h 2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8"/>
                <a:gd name="T13" fmla="*/ 0 h 237"/>
                <a:gd name="T14" fmla="*/ 778 w 778"/>
                <a:gd name="T15" fmla="*/ 237 h 2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8" h="237">
                  <a:moveTo>
                    <a:pt x="0" y="237"/>
                  </a:moveTo>
                  <a:cubicBezTo>
                    <a:pt x="122" y="233"/>
                    <a:pt x="245" y="230"/>
                    <a:pt x="333" y="196"/>
                  </a:cubicBezTo>
                  <a:cubicBezTo>
                    <a:pt x="421" y="162"/>
                    <a:pt x="455" y="68"/>
                    <a:pt x="529" y="35"/>
                  </a:cubicBezTo>
                  <a:cubicBezTo>
                    <a:pt x="603" y="2"/>
                    <a:pt x="690" y="1"/>
                    <a:pt x="778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latin typeface="Calibri" pitchFamily="34" charset="0"/>
              </a:endParaRPr>
            </a:p>
          </p:txBody>
        </p:sp>
        <p:sp>
          <p:nvSpPr>
            <p:cNvPr id="7" name="Freeform 91"/>
            <p:cNvSpPr>
              <a:spLocks/>
            </p:cNvSpPr>
            <p:nvPr/>
          </p:nvSpPr>
          <p:spPr bwMode="auto">
            <a:xfrm>
              <a:off x="5880422" y="2723629"/>
              <a:ext cx="1187450" cy="371475"/>
            </a:xfrm>
            <a:custGeom>
              <a:avLst/>
              <a:gdLst>
                <a:gd name="T0" fmla="*/ 2147483647 w 748"/>
                <a:gd name="T1" fmla="*/ 2147483647 h 234"/>
                <a:gd name="T2" fmla="*/ 2147483647 w 748"/>
                <a:gd name="T3" fmla="*/ 2147483647 h 234"/>
                <a:gd name="T4" fmla="*/ 2147483647 w 748"/>
                <a:gd name="T5" fmla="*/ 2147483647 h 234"/>
                <a:gd name="T6" fmla="*/ 0 w 748"/>
                <a:gd name="T7" fmla="*/ 2147483647 h 2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8"/>
                <a:gd name="T13" fmla="*/ 0 h 234"/>
                <a:gd name="T14" fmla="*/ 748 w 748"/>
                <a:gd name="T15" fmla="*/ 234 h 2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8" h="234">
                  <a:moveTo>
                    <a:pt x="748" y="163"/>
                  </a:moveTo>
                  <a:cubicBezTo>
                    <a:pt x="695" y="137"/>
                    <a:pt x="517" y="10"/>
                    <a:pt x="427" y="5"/>
                  </a:cubicBezTo>
                  <a:cubicBezTo>
                    <a:pt x="337" y="0"/>
                    <a:pt x="279" y="95"/>
                    <a:pt x="208" y="133"/>
                  </a:cubicBezTo>
                  <a:cubicBezTo>
                    <a:pt x="137" y="171"/>
                    <a:pt x="43" y="213"/>
                    <a:pt x="0" y="23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latin typeface="Calibri" pitchFamily="34" charset="0"/>
              </a:endParaRPr>
            </a:p>
          </p:txBody>
        </p:sp>
        <p:pic>
          <p:nvPicPr>
            <p:cNvPr id="8" name="Picture 7" descr="Корпус-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097" y="2528366"/>
              <a:ext cx="577850" cy="135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Корпус-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910" y="2509316"/>
              <a:ext cx="577850" cy="135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123"/>
            <p:cNvGrpSpPr>
              <a:grpSpLocks/>
            </p:cNvGrpSpPr>
            <p:nvPr/>
          </p:nvGrpSpPr>
          <p:grpSpPr bwMode="auto">
            <a:xfrm>
              <a:off x="6124897" y="3715816"/>
              <a:ext cx="2667000" cy="649288"/>
              <a:chOff x="3729" y="1911"/>
              <a:chExt cx="1680" cy="409"/>
            </a:xfrm>
          </p:grpSpPr>
          <p:sp>
            <p:nvSpPr>
              <p:cNvPr id="11" name="Line 95"/>
              <p:cNvSpPr>
                <a:spLocks noChangeShapeType="1"/>
              </p:cNvSpPr>
              <p:nvPr/>
            </p:nvSpPr>
            <p:spPr bwMode="auto">
              <a:xfrm>
                <a:off x="4690" y="2143"/>
                <a:ext cx="42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5046" y="1935"/>
                <a:ext cx="363" cy="266"/>
                <a:chOff x="2255" y="1955"/>
                <a:chExt cx="507" cy="380"/>
              </a:xfrm>
            </p:grpSpPr>
            <p:sp>
              <p:nvSpPr>
                <p:cNvPr id="14" name="Freeform 12"/>
                <p:cNvSpPr>
                  <a:spLocks/>
                </p:cNvSpPr>
                <p:nvPr/>
              </p:nvSpPr>
              <p:spPr bwMode="auto">
                <a:xfrm>
                  <a:off x="2255" y="1955"/>
                  <a:ext cx="507" cy="138"/>
                </a:xfrm>
                <a:custGeom>
                  <a:avLst/>
                  <a:gdLst>
                    <a:gd name="T0" fmla="*/ 246 w 507"/>
                    <a:gd name="T1" fmla="*/ 0 h 138"/>
                    <a:gd name="T2" fmla="*/ 175 w 507"/>
                    <a:gd name="T3" fmla="*/ 3 h 138"/>
                    <a:gd name="T4" fmla="*/ 146 w 507"/>
                    <a:gd name="T5" fmla="*/ 5 h 138"/>
                    <a:gd name="T6" fmla="*/ 115 w 507"/>
                    <a:gd name="T7" fmla="*/ 9 h 138"/>
                    <a:gd name="T8" fmla="*/ 96 w 507"/>
                    <a:gd name="T9" fmla="*/ 13 h 138"/>
                    <a:gd name="T10" fmla="*/ 77 w 507"/>
                    <a:gd name="T11" fmla="*/ 15 h 138"/>
                    <a:gd name="T12" fmla="*/ 56 w 507"/>
                    <a:gd name="T13" fmla="*/ 21 h 138"/>
                    <a:gd name="T14" fmla="*/ 42 w 507"/>
                    <a:gd name="T15" fmla="*/ 25 h 138"/>
                    <a:gd name="T16" fmla="*/ 35 w 507"/>
                    <a:gd name="T17" fmla="*/ 32 h 138"/>
                    <a:gd name="T18" fmla="*/ 29 w 507"/>
                    <a:gd name="T19" fmla="*/ 36 h 138"/>
                    <a:gd name="T20" fmla="*/ 25 w 507"/>
                    <a:gd name="T21" fmla="*/ 42 h 138"/>
                    <a:gd name="T22" fmla="*/ 0 w 507"/>
                    <a:gd name="T23" fmla="*/ 105 h 138"/>
                    <a:gd name="T24" fmla="*/ 0 w 507"/>
                    <a:gd name="T25" fmla="*/ 107 h 138"/>
                    <a:gd name="T26" fmla="*/ 2 w 507"/>
                    <a:gd name="T27" fmla="*/ 111 h 138"/>
                    <a:gd name="T28" fmla="*/ 12 w 507"/>
                    <a:gd name="T29" fmla="*/ 130 h 138"/>
                    <a:gd name="T30" fmla="*/ 16 w 507"/>
                    <a:gd name="T31" fmla="*/ 134 h 138"/>
                    <a:gd name="T32" fmla="*/ 19 w 507"/>
                    <a:gd name="T33" fmla="*/ 134 h 138"/>
                    <a:gd name="T34" fmla="*/ 121 w 507"/>
                    <a:gd name="T35" fmla="*/ 107 h 138"/>
                    <a:gd name="T36" fmla="*/ 127 w 507"/>
                    <a:gd name="T37" fmla="*/ 101 h 138"/>
                    <a:gd name="T38" fmla="*/ 127 w 507"/>
                    <a:gd name="T39" fmla="*/ 71 h 138"/>
                    <a:gd name="T40" fmla="*/ 135 w 507"/>
                    <a:gd name="T41" fmla="*/ 67 h 138"/>
                    <a:gd name="T42" fmla="*/ 150 w 507"/>
                    <a:gd name="T43" fmla="*/ 63 h 138"/>
                    <a:gd name="T44" fmla="*/ 161 w 507"/>
                    <a:gd name="T45" fmla="*/ 61 h 138"/>
                    <a:gd name="T46" fmla="*/ 183 w 507"/>
                    <a:gd name="T47" fmla="*/ 57 h 138"/>
                    <a:gd name="T48" fmla="*/ 204 w 507"/>
                    <a:gd name="T49" fmla="*/ 55 h 138"/>
                    <a:gd name="T50" fmla="*/ 229 w 507"/>
                    <a:gd name="T51" fmla="*/ 53 h 138"/>
                    <a:gd name="T52" fmla="*/ 254 w 507"/>
                    <a:gd name="T53" fmla="*/ 53 h 138"/>
                    <a:gd name="T54" fmla="*/ 277 w 507"/>
                    <a:gd name="T55" fmla="*/ 55 h 138"/>
                    <a:gd name="T56" fmla="*/ 302 w 507"/>
                    <a:gd name="T57" fmla="*/ 57 h 138"/>
                    <a:gd name="T58" fmla="*/ 325 w 507"/>
                    <a:gd name="T59" fmla="*/ 59 h 138"/>
                    <a:gd name="T60" fmla="*/ 350 w 507"/>
                    <a:gd name="T61" fmla="*/ 63 h 138"/>
                    <a:gd name="T62" fmla="*/ 363 w 507"/>
                    <a:gd name="T63" fmla="*/ 67 h 138"/>
                    <a:gd name="T64" fmla="*/ 373 w 507"/>
                    <a:gd name="T65" fmla="*/ 71 h 138"/>
                    <a:gd name="T66" fmla="*/ 380 w 507"/>
                    <a:gd name="T67" fmla="*/ 73 h 138"/>
                    <a:gd name="T68" fmla="*/ 382 w 507"/>
                    <a:gd name="T69" fmla="*/ 103 h 138"/>
                    <a:gd name="T70" fmla="*/ 382 w 507"/>
                    <a:gd name="T71" fmla="*/ 107 h 138"/>
                    <a:gd name="T72" fmla="*/ 386 w 507"/>
                    <a:gd name="T73" fmla="*/ 107 h 138"/>
                    <a:gd name="T74" fmla="*/ 488 w 507"/>
                    <a:gd name="T75" fmla="*/ 138 h 138"/>
                    <a:gd name="T76" fmla="*/ 490 w 507"/>
                    <a:gd name="T77" fmla="*/ 136 h 138"/>
                    <a:gd name="T78" fmla="*/ 494 w 507"/>
                    <a:gd name="T79" fmla="*/ 134 h 138"/>
                    <a:gd name="T80" fmla="*/ 497 w 507"/>
                    <a:gd name="T81" fmla="*/ 126 h 138"/>
                    <a:gd name="T82" fmla="*/ 507 w 507"/>
                    <a:gd name="T83" fmla="*/ 107 h 138"/>
                    <a:gd name="T84" fmla="*/ 494 w 507"/>
                    <a:gd name="T85" fmla="*/ 73 h 138"/>
                    <a:gd name="T86" fmla="*/ 476 w 507"/>
                    <a:gd name="T87" fmla="*/ 38 h 138"/>
                    <a:gd name="T88" fmla="*/ 472 w 507"/>
                    <a:gd name="T89" fmla="*/ 32 h 138"/>
                    <a:gd name="T90" fmla="*/ 467 w 507"/>
                    <a:gd name="T91" fmla="*/ 28 h 138"/>
                    <a:gd name="T92" fmla="*/ 457 w 507"/>
                    <a:gd name="T93" fmla="*/ 23 h 138"/>
                    <a:gd name="T94" fmla="*/ 446 w 507"/>
                    <a:gd name="T95" fmla="*/ 21 h 138"/>
                    <a:gd name="T96" fmla="*/ 428 w 507"/>
                    <a:gd name="T97" fmla="*/ 17 h 138"/>
                    <a:gd name="T98" fmla="*/ 411 w 507"/>
                    <a:gd name="T99" fmla="*/ 13 h 138"/>
                    <a:gd name="T100" fmla="*/ 378 w 507"/>
                    <a:gd name="T101" fmla="*/ 9 h 138"/>
                    <a:gd name="T102" fmla="*/ 344 w 507"/>
                    <a:gd name="T103" fmla="*/ 5 h 138"/>
                    <a:gd name="T104" fmla="*/ 311 w 507"/>
                    <a:gd name="T105" fmla="*/ 3 h 138"/>
                    <a:gd name="T106" fmla="*/ 279 w 507"/>
                    <a:gd name="T107" fmla="*/ 2 h 138"/>
                    <a:gd name="T108" fmla="*/ 246 w 507"/>
                    <a:gd name="T109" fmla="*/ 0 h 138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507"/>
                    <a:gd name="T166" fmla="*/ 0 h 138"/>
                    <a:gd name="T167" fmla="*/ 507 w 507"/>
                    <a:gd name="T168" fmla="*/ 138 h 138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507" h="138">
                      <a:moveTo>
                        <a:pt x="246" y="0"/>
                      </a:moveTo>
                      <a:lnTo>
                        <a:pt x="175" y="3"/>
                      </a:lnTo>
                      <a:lnTo>
                        <a:pt x="146" y="5"/>
                      </a:lnTo>
                      <a:lnTo>
                        <a:pt x="115" y="9"/>
                      </a:lnTo>
                      <a:lnTo>
                        <a:pt x="96" y="13"/>
                      </a:lnTo>
                      <a:lnTo>
                        <a:pt x="77" y="15"/>
                      </a:lnTo>
                      <a:lnTo>
                        <a:pt x="56" y="21"/>
                      </a:lnTo>
                      <a:lnTo>
                        <a:pt x="42" y="25"/>
                      </a:lnTo>
                      <a:lnTo>
                        <a:pt x="35" y="32"/>
                      </a:lnTo>
                      <a:lnTo>
                        <a:pt x="29" y="36"/>
                      </a:lnTo>
                      <a:lnTo>
                        <a:pt x="25" y="42"/>
                      </a:lnTo>
                      <a:lnTo>
                        <a:pt x="0" y="105"/>
                      </a:lnTo>
                      <a:lnTo>
                        <a:pt x="0" y="107"/>
                      </a:lnTo>
                      <a:lnTo>
                        <a:pt x="2" y="111"/>
                      </a:lnTo>
                      <a:lnTo>
                        <a:pt x="12" y="130"/>
                      </a:lnTo>
                      <a:lnTo>
                        <a:pt x="16" y="134"/>
                      </a:lnTo>
                      <a:lnTo>
                        <a:pt x="19" y="134"/>
                      </a:lnTo>
                      <a:lnTo>
                        <a:pt x="121" y="107"/>
                      </a:lnTo>
                      <a:lnTo>
                        <a:pt x="127" y="101"/>
                      </a:lnTo>
                      <a:lnTo>
                        <a:pt x="127" y="71"/>
                      </a:lnTo>
                      <a:lnTo>
                        <a:pt x="135" y="67"/>
                      </a:lnTo>
                      <a:lnTo>
                        <a:pt x="150" y="63"/>
                      </a:lnTo>
                      <a:lnTo>
                        <a:pt x="161" y="61"/>
                      </a:lnTo>
                      <a:lnTo>
                        <a:pt x="183" y="57"/>
                      </a:lnTo>
                      <a:lnTo>
                        <a:pt x="204" y="55"/>
                      </a:lnTo>
                      <a:lnTo>
                        <a:pt x="229" y="53"/>
                      </a:lnTo>
                      <a:lnTo>
                        <a:pt x="254" y="53"/>
                      </a:lnTo>
                      <a:lnTo>
                        <a:pt x="277" y="55"/>
                      </a:lnTo>
                      <a:lnTo>
                        <a:pt x="302" y="57"/>
                      </a:lnTo>
                      <a:lnTo>
                        <a:pt x="325" y="59"/>
                      </a:lnTo>
                      <a:lnTo>
                        <a:pt x="350" y="63"/>
                      </a:lnTo>
                      <a:lnTo>
                        <a:pt x="363" y="67"/>
                      </a:lnTo>
                      <a:lnTo>
                        <a:pt x="373" y="71"/>
                      </a:lnTo>
                      <a:lnTo>
                        <a:pt x="380" y="73"/>
                      </a:lnTo>
                      <a:lnTo>
                        <a:pt x="382" y="103"/>
                      </a:lnTo>
                      <a:lnTo>
                        <a:pt x="382" y="107"/>
                      </a:lnTo>
                      <a:lnTo>
                        <a:pt x="386" y="107"/>
                      </a:lnTo>
                      <a:lnTo>
                        <a:pt x="488" y="138"/>
                      </a:lnTo>
                      <a:lnTo>
                        <a:pt x="490" y="136"/>
                      </a:lnTo>
                      <a:lnTo>
                        <a:pt x="494" y="134"/>
                      </a:lnTo>
                      <a:lnTo>
                        <a:pt x="497" y="126"/>
                      </a:lnTo>
                      <a:lnTo>
                        <a:pt x="507" y="107"/>
                      </a:lnTo>
                      <a:lnTo>
                        <a:pt x="494" y="73"/>
                      </a:lnTo>
                      <a:lnTo>
                        <a:pt x="476" y="38"/>
                      </a:lnTo>
                      <a:lnTo>
                        <a:pt x="472" y="32"/>
                      </a:lnTo>
                      <a:lnTo>
                        <a:pt x="467" y="28"/>
                      </a:lnTo>
                      <a:lnTo>
                        <a:pt x="457" y="23"/>
                      </a:lnTo>
                      <a:lnTo>
                        <a:pt x="446" y="21"/>
                      </a:lnTo>
                      <a:lnTo>
                        <a:pt x="428" y="17"/>
                      </a:lnTo>
                      <a:lnTo>
                        <a:pt x="411" y="13"/>
                      </a:lnTo>
                      <a:lnTo>
                        <a:pt x="378" y="9"/>
                      </a:lnTo>
                      <a:lnTo>
                        <a:pt x="344" y="5"/>
                      </a:lnTo>
                      <a:lnTo>
                        <a:pt x="311" y="3"/>
                      </a:lnTo>
                      <a:lnTo>
                        <a:pt x="279" y="2"/>
                      </a:lnTo>
                      <a:lnTo>
                        <a:pt x="246" y="0"/>
                      </a:lnTo>
                      <a:close/>
                    </a:path>
                  </a:pathLst>
                </a:cu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ru-RU" altLang="ru-RU">
                    <a:latin typeface="Calibri" pitchFamily="34" charset="0"/>
                  </a:endParaRPr>
                </a:p>
              </p:txBody>
            </p:sp>
            <p:sp>
              <p:nvSpPr>
                <p:cNvPr id="15" name="Rectangle 13"/>
                <p:cNvSpPr>
                  <a:spLocks noChangeArrowheads="1"/>
                </p:cNvSpPr>
                <p:nvPr/>
              </p:nvSpPr>
              <p:spPr bwMode="auto">
                <a:xfrm>
                  <a:off x="2445" y="2118"/>
                  <a:ext cx="33" cy="21"/>
                </a:xfrm>
                <a:prstGeom prst="rect">
                  <a:avLst/>
                </a:pr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ru-RU" altLang="ru-RU">
                    <a:latin typeface="Calibri" pitchFamily="34" charset="0"/>
                  </a:endParaRPr>
                </a:p>
              </p:txBody>
            </p:sp>
            <p:sp>
              <p:nvSpPr>
                <p:cNvPr id="16" name="Rectangle 14"/>
                <p:cNvSpPr>
                  <a:spLocks noChangeArrowheads="1"/>
                </p:cNvSpPr>
                <p:nvPr/>
              </p:nvSpPr>
              <p:spPr bwMode="auto">
                <a:xfrm>
                  <a:off x="2493" y="2118"/>
                  <a:ext cx="33" cy="21"/>
                </a:xfrm>
                <a:prstGeom prst="rect">
                  <a:avLst/>
                </a:pr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ru-RU" altLang="ru-RU">
                    <a:latin typeface="Calibri" pitchFamily="34" charset="0"/>
                  </a:endParaRPr>
                </a:p>
              </p:txBody>
            </p:sp>
            <p:sp>
              <p:nvSpPr>
                <p:cNvPr id="17" name="Rectangle 15"/>
                <p:cNvSpPr>
                  <a:spLocks noChangeArrowheads="1"/>
                </p:cNvSpPr>
                <p:nvPr/>
              </p:nvSpPr>
              <p:spPr bwMode="auto">
                <a:xfrm>
                  <a:off x="2541" y="2118"/>
                  <a:ext cx="33" cy="21"/>
                </a:xfrm>
                <a:prstGeom prst="rect">
                  <a:avLst/>
                </a:pr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ru-RU" altLang="ru-RU">
                    <a:latin typeface="Calibri" pitchFamily="34" charset="0"/>
                  </a:endParaRPr>
                </a:p>
              </p:txBody>
            </p:sp>
            <p:sp>
              <p:nvSpPr>
                <p:cNvPr id="18" name="Rectangle 16"/>
                <p:cNvSpPr>
                  <a:spLocks noChangeArrowheads="1"/>
                </p:cNvSpPr>
                <p:nvPr/>
              </p:nvSpPr>
              <p:spPr bwMode="auto">
                <a:xfrm>
                  <a:off x="2445" y="2156"/>
                  <a:ext cx="33" cy="19"/>
                </a:xfrm>
                <a:prstGeom prst="rect">
                  <a:avLst/>
                </a:pr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ru-RU" altLang="ru-RU">
                    <a:latin typeface="Calibri" pitchFamily="34" charset="0"/>
                  </a:endParaRPr>
                </a:p>
              </p:txBody>
            </p:sp>
            <p:sp>
              <p:nvSpPr>
                <p:cNvPr id="19" name="Rectangle 17"/>
                <p:cNvSpPr>
                  <a:spLocks noChangeArrowheads="1"/>
                </p:cNvSpPr>
                <p:nvPr/>
              </p:nvSpPr>
              <p:spPr bwMode="auto">
                <a:xfrm>
                  <a:off x="2493" y="2156"/>
                  <a:ext cx="33" cy="19"/>
                </a:xfrm>
                <a:prstGeom prst="rect">
                  <a:avLst/>
                </a:pr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ru-RU" altLang="ru-RU">
                    <a:latin typeface="Calibri" pitchFamily="34" charset="0"/>
                  </a:endParaRPr>
                </a:p>
              </p:txBody>
            </p:sp>
            <p:sp>
              <p:nvSpPr>
                <p:cNvPr id="20" name="Rectangle 18"/>
                <p:cNvSpPr>
                  <a:spLocks noChangeArrowheads="1"/>
                </p:cNvSpPr>
                <p:nvPr/>
              </p:nvSpPr>
              <p:spPr bwMode="auto">
                <a:xfrm>
                  <a:off x="2541" y="2156"/>
                  <a:ext cx="33" cy="19"/>
                </a:xfrm>
                <a:prstGeom prst="rect">
                  <a:avLst/>
                </a:pr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ru-RU" altLang="ru-RU">
                    <a:latin typeface="Calibri" pitchFamily="34" charset="0"/>
                  </a:endParaRPr>
                </a:p>
              </p:txBody>
            </p:sp>
            <p:sp>
              <p:nvSpPr>
                <p:cNvPr id="21" name="Rectangle 19"/>
                <p:cNvSpPr>
                  <a:spLocks noChangeArrowheads="1"/>
                </p:cNvSpPr>
                <p:nvPr/>
              </p:nvSpPr>
              <p:spPr bwMode="auto">
                <a:xfrm>
                  <a:off x="2445" y="2191"/>
                  <a:ext cx="33" cy="23"/>
                </a:xfrm>
                <a:prstGeom prst="rect">
                  <a:avLst/>
                </a:pr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ru-RU" altLang="ru-RU">
                    <a:latin typeface="Calibri" pitchFamily="34" charset="0"/>
                  </a:endParaRPr>
                </a:p>
              </p:txBody>
            </p:sp>
            <p:sp>
              <p:nvSpPr>
                <p:cNvPr id="22" name="Rectangle 20"/>
                <p:cNvSpPr>
                  <a:spLocks noChangeArrowheads="1"/>
                </p:cNvSpPr>
                <p:nvPr/>
              </p:nvSpPr>
              <p:spPr bwMode="auto">
                <a:xfrm>
                  <a:off x="2493" y="2191"/>
                  <a:ext cx="33" cy="23"/>
                </a:xfrm>
                <a:prstGeom prst="rect">
                  <a:avLst/>
                </a:pr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ru-RU" altLang="ru-RU">
                    <a:latin typeface="Calibri" pitchFamily="34" charset="0"/>
                  </a:endParaRPr>
                </a:p>
              </p:txBody>
            </p:sp>
            <p:sp>
              <p:nvSpPr>
                <p:cNvPr id="23" name="Rectangle 21"/>
                <p:cNvSpPr>
                  <a:spLocks noChangeArrowheads="1"/>
                </p:cNvSpPr>
                <p:nvPr/>
              </p:nvSpPr>
              <p:spPr bwMode="auto">
                <a:xfrm>
                  <a:off x="2541" y="2191"/>
                  <a:ext cx="33" cy="23"/>
                </a:xfrm>
                <a:prstGeom prst="rect">
                  <a:avLst/>
                </a:pr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ru-RU" altLang="ru-RU">
                    <a:latin typeface="Calibri" pitchFamily="34" charset="0"/>
                  </a:endParaRPr>
                </a:p>
              </p:txBody>
            </p:sp>
            <p:sp>
              <p:nvSpPr>
                <p:cNvPr id="24" name="Freeform 22"/>
                <p:cNvSpPr>
                  <a:spLocks/>
                </p:cNvSpPr>
                <p:nvPr/>
              </p:nvSpPr>
              <p:spPr bwMode="auto">
                <a:xfrm>
                  <a:off x="2319" y="2035"/>
                  <a:ext cx="380" cy="300"/>
                </a:xfrm>
                <a:custGeom>
                  <a:avLst/>
                  <a:gdLst>
                    <a:gd name="T0" fmla="*/ 32 w 380"/>
                    <a:gd name="T1" fmla="*/ 192 h 300"/>
                    <a:gd name="T2" fmla="*/ 28 w 380"/>
                    <a:gd name="T3" fmla="*/ 190 h 300"/>
                    <a:gd name="T4" fmla="*/ 25 w 380"/>
                    <a:gd name="T5" fmla="*/ 188 h 300"/>
                    <a:gd name="T6" fmla="*/ 25 w 380"/>
                    <a:gd name="T7" fmla="*/ 181 h 300"/>
                    <a:gd name="T8" fmla="*/ 53 w 380"/>
                    <a:gd name="T9" fmla="*/ 75 h 300"/>
                    <a:gd name="T10" fmla="*/ 53 w 380"/>
                    <a:gd name="T11" fmla="*/ 73 h 300"/>
                    <a:gd name="T12" fmla="*/ 57 w 380"/>
                    <a:gd name="T13" fmla="*/ 69 h 300"/>
                    <a:gd name="T14" fmla="*/ 318 w 380"/>
                    <a:gd name="T15" fmla="*/ 69 h 300"/>
                    <a:gd name="T16" fmla="*/ 322 w 380"/>
                    <a:gd name="T17" fmla="*/ 71 h 300"/>
                    <a:gd name="T18" fmla="*/ 324 w 380"/>
                    <a:gd name="T19" fmla="*/ 73 h 300"/>
                    <a:gd name="T20" fmla="*/ 324 w 380"/>
                    <a:gd name="T21" fmla="*/ 75 h 300"/>
                    <a:gd name="T22" fmla="*/ 334 w 380"/>
                    <a:gd name="T23" fmla="*/ 108 h 300"/>
                    <a:gd name="T24" fmla="*/ 353 w 380"/>
                    <a:gd name="T25" fmla="*/ 184 h 300"/>
                    <a:gd name="T26" fmla="*/ 353 w 380"/>
                    <a:gd name="T27" fmla="*/ 188 h 300"/>
                    <a:gd name="T28" fmla="*/ 351 w 380"/>
                    <a:gd name="T29" fmla="*/ 190 h 300"/>
                    <a:gd name="T30" fmla="*/ 347 w 380"/>
                    <a:gd name="T31" fmla="*/ 192 h 300"/>
                    <a:gd name="T32" fmla="*/ 32 w 380"/>
                    <a:gd name="T33" fmla="*/ 192 h 300"/>
                    <a:gd name="T34" fmla="*/ 23 w 380"/>
                    <a:gd name="T35" fmla="*/ 286 h 300"/>
                    <a:gd name="T36" fmla="*/ 23 w 380"/>
                    <a:gd name="T37" fmla="*/ 300 h 300"/>
                    <a:gd name="T38" fmla="*/ 69 w 380"/>
                    <a:gd name="T39" fmla="*/ 300 h 300"/>
                    <a:gd name="T40" fmla="*/ 69 w 380"/>
                    <a:gd name="T41" fmla="*/ 286 h 300"/>
                    <a:gd name="T42" fmla="*/ 309 w 380"/>
                    <a:gd name="T43" fmla="*/ 286 h 300"/>
                    <a:gd name="T44" fmla="*/ 309 w 380"/>
                    <a:gd name="T45" fmla="*/ 300 h 300"/>
                    <a:gd name="T46" fmla="*/ 355 w 380"/>
                    <a:gd name="T47" fmla="*/ 300 h 300"/>
                    <a:gd name="T48" fmla="*/ 355 w 380"/>
                    <a:gd name="T49" fmla="*/ 286 h 300"/>
                    <a:gd name="T50" fmla="*/ 380 w 380"/>
                    <a:gd name="T51" fmla="*/ 286 h 300"/>
                    <a:gd name="T52" fmla="*/ 380 w 380"/>
                    <a:gd name="T53" fmla="*/ 190 h 300"/>
                    <a:gd name="T54" fmla="*/ 345 w 380"/>
                    <a:gd name="T55" fmla="*/ 62 h 300"/>
                    <a:gd name="T56" fmla="*/ 343 w 380"/>
                    <a:gd name="T57" fmla="*/ 56 h 300"/>
                    <a:gd name="T58" fmla="*/ 339 w 380"/>
                    <a:gd name="T59" fmla="*/ 50 h 300"/>
                    <a:gd name="T60" fmla="*/ 335 w 380"/>
                    <a:gd name="T61" fmla="*/ 48 h 300"/>
                    <a:gd name="T62" fmla="*/ 332 w 380"/>
                    <a:gd name="T63" fmla="*/ 46 h 300"/>
                    <a:gd name="T64" fmla="*/ 324 w 380"/>
                    <a:gd name="T65" fmla="*/ 44 h 300"/>
                    <a:gd name="T66" fmla="*/ 293 w 380"/>
                    <a:gd name="T67" fmla="*/ 44 h 300"/>
                    <a:gd name="T68" fmla="*/ 293 w 380"/>
                    <a:gd name="T69" fmla="*/ 0 h 300"/>
                    <a:gd name="T70" fmla="*/ 255 w 380"/>
                    <a:gd name="T71" fmla="*/ 0 h 300"/>
                    <a:gd name="T72" fmla="*/ 255 w 380"/>
                    <a:gd name="T73" fmla="*/ 44 h 300"/>
                    <a:gd name="T74" fmla="*/ 126 w 380"/>
                    <a:gd name="T75" fmla="*/ 44 h 300"/>
                    <a:gd name="T76" fmla="*/ 126 w 380"/>
                    <a:gd name="T77" fmla="*/ 0 h 300"/>
                    <a:gd name="T78" fmla="*/ 84 w 380"/>
                    <a:gd name="T79" fmla="*/ 0 h 300"/>
                    <a:gd name="T80" fmla="*/ 84 w 380"/>
                    <a:gd name="T81" fmla="*/ 44 h 300"/>
                    <a:gd name="T82" fmla="*/ 51 w 380"/>
                    <a:gd name="T83" fmla="*/ 44 h 300"/>
                    <a:gd name="T84" fmla="*/ 44 w 380"/>
                    <a:gd name="T85" fmla="*/ 46 h 300"/>
                    <a:gd name="T86" fmla="*/ 34 w 380"/>
                    <a:gd name="T87" fmla="*/ 56 h 300"/>
                    <a:gd name="T88" fmla="*/ 32 w 380"/>
                    <a:gd name="T89" fmla="*/ 60 h 300"/>
                    <a:gd name="T90" fmla="*/ 0 w 380"/>
                    <a:gd name="T91" fmla="*/ 194 h 300"/>
                    <a:gd name="T92" fmla="*/ 0 w 380"/>
                    <a:gd name="T93" fmla="*/ 286 h 300"/>
                    <a:gd name="T94" fmla="*/ 23 w 380"/>
                    <a:gd name="T95" fmla="*/ 286 h 300"/>
                    <a:gd name="T96" fmla="*/ 32 w 380"/>
                    <a:gd name="T97" fmla="*/ 192 h 30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80"/>
                    <a:gd name="T148" fmla="*/ 0 h 300"/>
                    <a:gd name="T149" fmla="*/ 380 w 380"/>
                    <a:gd name="T150" fmla="*/ 300 h 300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80" h="300">
                      <a:moveTo>
                        <a:pt x="32" y="192"/>
                      </a:moveTo>
                      <a:lnTo>
                        <a:pt x="28" y="190"/>
                      </a:lnTo>
                      <a:lnTo>
                        <a:pt x="25" y="188"/>
                      </a:lnTo>
                      <a:lnTo>
                        <a:pt x="25" y="181"/>
                      </a:lnTo>
                      <a:lnTo>
                        <a:pt x="53" y="75"/>
                      </a:lnTo>
                      <a:lnTo>
                        <a:pt x="53" y="73"/>
                      </a:lnTo>
                      <a:lnTo>
                        <a:pt x="57" y="69"/>
                      </a:lnTo>
                      <a:lnTo>
                        <a:pt x="318" y="69"/>
                      </a:lnTo>
                      <a:lnTo>
                        <a:pt x="322" y="71"/>
                      </a:lnTo>
                      <a:lnTo>
                        <a:pt x="324" y="73"/>
                      </a:lnTo>
                      <a:lnTo>
                        <a:pt x="324" y="75"/>
                      </a:lnTo>
                      <a:lnTo>
                        <a:pt x="334" y="108"/>
                      </a:lnTo>
                      <a:lnTo>
                        <a:pt x="353" y="184"/>
                      </a:lnTo>
                      <a:lnTo>
                        <a:pt x="353" y="188"/>
                      </a:lnTo>
                      <a:lnTo>
                        <a:pt x="351" y="190"/>
                      </a:lnTo>
                      <a:lnTo>
                        <a:pt x="347" y="192"/>
                      </a:lnTo>
                      <a:lnTo>
                        <a:pt x="32" y="192"/>
                      </a:lnTo>
                      <a:lnTo>
                        <a:pt x="23" y="286"/>
                      </a:lnTo>
                      <a:lnTo>
                        <a:pt x="23" y="300"/>
                      </a:lnTo>
                      <a:lnTo>
                        <a:pt x="69" y="300"/>
                      </a:lnTo>
                      <a:lnTo>
                        <a:pt x="69" y="286"/>
                      </a:lnTo>
                      <a:lnTo>
                        <a:pt x="309" y="286"/>
                      </a:lnTo>
                      <a:lnTo>
                        <a:pt x="309" y="300"/>
                      </a:lnTo>
                      <a:lnTo>
                        <a:pt x="355" y="300"/>
                      </a:lnTo>
                      <a:lnTo>
                        <a:pt x="355" y="286"/>
                      </a:lnTo>
                      <a:lnTo>
                        <a:pt x="380" y="286"/>
                      </a:lnTo>
                      <a:lnTo>
                        <a:pt x="380" y="190"/>
                      </a:lnTo>
                      <a:lnTo>
                        <a:pt x="345" y="62"/>
                      </a:lnTo>
                      <a:lnTo>
                        <a:pt x="343" y="56"/>
                      </a:lnTo>
                      <a:lnTo>
                        <a:pt x="339" y="50"/>
                      </a:lnTo>
                      <a:lnTo>
                        <a:pt x="335" y="48"/>
                      </a:lnTo>
                      <a:lnTo>
                        <a:pt x="332" y="46"/>
                      </a:lnTo>
                      <a:lnTo>
                        <a:pt x="324" y="44"/>
                      </a:lnTo>
                      <a:lnTo>
                        <a:pt x="293" y="44"/>
                      </a:lnTo>
                      <a:lnTo>
                        <a:pt x="293" y="0"/>
                      </a:lnTo>
                      <a:lnTo>
                        <a:pt x="255" y="0"/>
                      </a:lnTo>
                      <a:lnTo>
                        <a:pt x="255" y="44"/>
                      </a:lnTo>
                      <a:lnTo>
                        <a:pt x="126" y="44"/>
                      </a:lnTo>
                      <a:lnTo>
                        <a:pt x="126" y="0"/>
                      </a:lnTo>
                      <a:lnTo>
                        <a:pt x="84" y="0"/>
                      </a:lnTo>
                      <a:lnTo>
                        <a:pt x="84" y="44"/>
                      </a:lnTo>
                      <a:lnTo>
                        <a:pt x="51" y="44"/>
                      </a:lnTo>
                      <a:lnTo>
                        <a:pt x="44" y="46"/>
                      </a:lnTo>
                      <a:lnTo>
                        <a:pt x="34" y="56"/>
                      </a:lnTo>
                      <a:lnTo>
                        <a:pt x="32" y="60"/>
                      </a:lnTo>
                      <a:lnTo>
                        <a:pt x="0" y="194"/>
                      </a:lnTo>
                      <a:lnTo>
                        <a:pt x="0" y="286"/>
                      </a:lnTo>
                      <a:lnTo>
                        <a:pt x="23" y="286"/>
                      </a:lnTo>
                      <a:lnTo>
                        <a:pt x="32" y="192"/>
                      </a:lnTo>
                      <a:close/>
                    </a:path>
                  </a:pathLst>
                </a:cu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ru-RU" altLang="ru-RU">
                    <a:latin typeface="Calibri" pitchFamily="34" charset="0"/>
                  </a:endParaRPr>
                </a:p>
              </p:txBody>
            </p:sp>
          </p:grpSp>
          <p:sp>
            <p:nvSpPr>
              <p:cNvPr id="13" name="Rectangle 69"/>
              <p:cNvSpPr>
                <a:spLocks noChangeArrowheads="1"/>
              </p:cNvSpPr>
              <p:nvPr/>
            </p:nvSpPr>
            <p:spPr bwMode="auto">
              <a:xfrm>
                <a:off x="3729" y="1911"/>
                <a:ext cx="1034" cy="409"/>
              </a:xfrm>
              <a:prstGeom prst="rect">
                <a:avLst/>
              </a:prstGeom>
              <a:solidFill>
                <a:srgbClr val="E3CCF4"/>
              </a:solidFill>
              <a:ln w="12700">
                <a:solidFill>
                  <a:schemeClr val="tx1"/>
                </a:solidFill>
                <a:miter lim="800000"/>
                <a:headEnd/>
                <a:tailEnd type="none" w="lg" len="lg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b="1" dirty="0">
                    <a:latin typeface="Arial" pitchFamily="34" charset="0"/>
                    <a:cs typeface="Arial" pitchFamily="34" charset="0"/>
                  </a:rPr>
                  <a:t>ТЕЛЕФОННАЯ 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b="1" dirty="0">
                    <a:latin typeface="Arial" pitchFamily="34" charset="0"/>
                    <a:cs typeface="Arial" pitchFamily="34" charset="0"/>
                  </a:rPr>
                  <a:t>СТАНЦИЯ</a:t>
                </a:r>
              </a:p>
            </p:txBody>
          </p:sp>
        </p:grpSp>
        <p:grpSp>
          <p:nvGrpSpPr>
            <p:cNvPr id="25" name="Group 121"/>
            <p:cNvGrpSpPr>
              <a:grpSpLocks/>
            </p:cNvGrpSpPr>
            <p:nvPr/>
          </p:nvGrpSpPr>
          <p:grpSpPr bwMode="auto">
            <a:xfrm>
              <a:off x="568647" y="2695054"/>
              <a:ext cx="1671638" cy="1184275"/>
              <a:chOff x="229" y="1268"/>
              <a:chExt cx="1053" cy="746"/>
            </a:xfrm>
          </p:grpSpPr>
          <p:sp>
            <p:nvSpPr>
              <p:cNvPr id="26" name="Freeform 93"/>
              <p:cNvSpPr>
                <a:spLocks/>
              </p:cNvSpPr>
              <p:nvPr/>
            </p:nvSpPr>
            <p:spPr bwMode="auto">
              <a:xfrm>
                <a:off x="564" y="1705"/>
                <a:ext cx="303" cy="189"/>
              </a:xfrm>
              <a:custGeom>
                <a:avLst/>
                <a:gdLst>
                  <a:gd name="T0" fmla="*/ 303 w 303"/>
                  <a:gd name="T1" fmla="*/ 189 h 189"/>
                  <a:gd name="T2" fmla="*/ 232 w 303"/>
                  <a:gd name="T3" fmla="*/ 35 h 189"/>
                  <a:gd name="T4" fmla="*/ 119 w 303"/>
                  <a:gd name="T5" fmla="*/ 11 h 189"/>
                  <a:gd name="T6" fmla="*/ 0 w 303"/>
                  <a:gd name="T7" fmla="*/ 100 h 1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3"/>
                  <a:gd name="T13" fmla="*/ 0 h 189"/>
                  <a:gd name="T14" fmla="*/ 303 w 303"/>
                  <a:gd name="T15" fmla="*/ 189 h 1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3" h="189">
                    <a:moveTo>
                      <a:pt x="303" y="189"/>
                    </a:moveTo>
                    <a:cubicBezTo>
                      <a:pt x="283" y="127"/>
                      <a:pt x="263" y="65"/>
                      <a:pt x="232" y="35"/>
                    </a:cubicBezTo>
                    <a:cubicBezTo>
                      <a:pt x="201" y="5"/>
                      <a:pt x="158" y="0"/>
                      <a:pt x="119" y="11"/>
                    </a:cubicBezTo>
                    <a:cubicBezTo>
                      <a:pt x="80" y="22"/>
                      <a:pt x="40" y="61"/>
                      <a:pt x="0" y="1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ru-RU" altLang="ru-RU">
                  <a:latin typeface="Calibri" pitchFamily="34" charset="0"/>
                </a:endParaRPr>
              </a:p>
            </p:txBody>
          </p:sp>
          <p:pic>
            <p:nvPicPr>
              <p:cNvPr id="27" name="Picture 5" descr="Наушники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" y="1526"/>
                <a:ext cx="459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6" descr="Компьютер-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" y="1563"/>
                <a:ext cx="501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AutoShape 85"/>
              <p:cNvSpPr>
                <a:spLocks noChangeArrowheads="1"/>
              </p:cNvSpPr>
              <p:nvPr/>
            </p:nvSpPr>
            <p:spPr bwMode="auto">
              <a:xfrm>
                <a:off x="712" y="1268"/>
                <a:ext cx="570" cy="239"/>
              </a:xfrm>
              <a:prstGeom prst="roundRect">
                <a:avLst>
                  <a:gd name="adj" fmla="val 16667"/>
                </a:avLst>
              </a:prstGeom>
              <a:solidFill>
                <a:srgbClr val="E8D6F6"/>
              </a:solidFill>
              <a:ln w="12700">
                <a:noFill/>
                <a:round/>
                <a:headEnd/>
                <a:tailEnd type="none" w="lg" len="lg"/>
              </a:ln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latin typeface="Arial" pitchFamily="34" charset="0"/>
                    <a:cs typeface="Arial" pitchFamily="34" charset="0"/>
                  </a:rPr>
                  <a:t>Skype</a:t>
                </a:r>
                <a:endParaRPr lang="ru-RU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0" name="AutoShape 56"/>
            <p:cNvSpPr>
              <a:spLocks noChangeArrowheads="1"/>
            </p:cNvSpPr>
            <p:nvPr/>
          </p:nvSpPr>
          <p:spPr bwMode="auto">
            <a:xfrm>
              <a:off x="3800803" y="2980792"/>
              <a:ext cx="1189041" cy="441325"/>
            </a:xfrm>
            <a:prstGeom prst="leftRightArrow">
              <a:avLst>
                <a:gd name="adj1" fmla="val 50000"/>
                <a:gd name="adj2" fmla="val 57914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 type="none" w="lg" len="lg"/>
            </a:ln>
            <a:effectLst>
              <a:outerShdw dist="35921" dir="2700000" algn="ctr" rotWithShape="0">
                <a:schemeClr val="tx1"/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Прямоугольник 35"/>
            <p:cNvSpPr>
              <a:spLocks noChangeArrowheads="1"/>
            </p:cNvSpPr>
            <p:nvPr/>
          </p:nvSpPr>
          <p:spPr bwMode="auto">
            <a:xfrm>
              <a:off x="3528392" y="4551974"/>
              <a:ext cx="4572000" cy="1729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58775" indent="-179388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20000"/>
                </a:spcBef>
                <a:buFont typeface="Wingdings" pitchFamily="2" charset="2"/>
                <a:buNone/>
              </a:pPr>
              <a:r>
                <a:rPr lang="ru-RU" altLang="ru-RU" sz="2000" b="1" dirty="0">
                  <a:solidFill>
                    <a:srgbClr val="00B050"/>
                  </a:solidFill>
                  <a:latin typeface="+mn-lt"/>
                  <a:cs typeface="Arial" charset="0"/>
                </a:rPr>
                <a:t>Бесплатно</a:t>
              </a:r>
            </a:p>
            <a:p>
              <a:pPr lvl="1">
                <a:spcBef>
                  <a:spcPct val="20000"/>
                </a:spcBef>
              </a:pPr>
              <a:r>
                <a:rPr lang="ru-RU" altLang="ru-RU" sz="1600" b="1" dirty="0">
                  <a:solidFill>
                    <a:srgbClr val="00B050"/>
                  </a:solidFill>
                  <a:latin typeface="+mn-lt"/>
                  <a:cs typeface="Arial" charset="0"/>
                </a:rPr>
                <a:t>►</a:t>
              </a:r>
              <a:r>
                <a:rPr lang="en-US" altLang="ru-RU" dirty="0">
                  <a:latin typeface="+mn-lt"/>
                  <a:cs typeface="Arial" charset="0"/>
                </a:rPr>
                <a:t> </a:t>
              </a:r>
              <a:r>
                <a:rPr lang="ru-RU" altLang="ru-RU" dirty="0" smtClean="0">
                  <a:latin typeface="+mn-lt"/>
                  <a:cs typeface="Arial" charset="0"/>
                </a:rPr>
                <a:t>Звонки</a:t>
              </a:r>
              <a:endParaRPr lang="en-US" altLang="ru-RU" dirty="0" smtClean="0">
                <a:latin typeface="+mn-lt"/>
                <a:cs typeface="Arial" charset="0"/>
              </a:endParaRPr>
            </a:p>
            <a:p>
              <a:pPr lvl="1">
                <a:spcBef>
                  <a:spcPct val="20000"/>
                </a:spcBef>
              </a:pPr>
              <a:r>
                <a:rPr lang="ru-RU" altLang="ru-RU" b="1" dirty="0" smtClean="0">
                  <a:solidFill>
                    <a:srgbClr val="00B050"/>
                  </a:solidFill>
                  <a:cs typeface="Arial" charset="0"/>
                </a:rPr>
                <a:t>►</a:t>
              </a:r>
              <a:r>
                <a:rPr lang="en-US" altLang="ru-RU" b="1" dirty="0" smtClean="0">
                  <a:solidFill>
                    <a:srgbClr val="00B050"/>
                  </a:solidFill>
                  <a:cs typeface="Arial" charset="0"/>
                </a:rPr>
                <a:t> </a:t>
              </a:r>
              <a:r>
                <a:rPr lang="ru-RU" altLang="ru-RU" dirty="0" smtClean="0">
                  <a:latin typeface="+mn-lt"/>
                  <a:cs typeface="Arial" charset="0"/>
                </a:rPr>
                <a:t>Отправка </a:t>
              </a:r>
              <a:r>
                <a:rPr lang="en-US" altLang="ru-RU" dirty="0" err="1" smtClean="0">
                  <a:latin typeface="+mn-lt"/>
                  <a:cs typeface="Arial" charset="0"/>
                </a:rPr>
                <a:t>sms</a:t>
              </a:r>
              <a:r>
                <a:rPr lang="ru-RU" altLang="ru-RU" dirty="0" smtClean="0">
                  <a:latin typeface="+mn-lt"/>
                  <a:cs typeface="Arial" charset="0"/>
                </a:rPr>
                <a:t>-сообщений</a:t>
              </a:r>
              <a:endParaRPr lang="en-US" altLang="ru-RU" dirty="0">
                <a:latin typeface="+mn-lt"/>
                <a:cs typeface="Arial" charset="0"/>
              </a:endParaRPr>
            </a:p>
            <a:p>
              <a:pPr lvl="1">
                <a:spcBef>
                  <a:spcPct val="20000"/>
                </a:spcBef>
              </a:pPr>
              <a:r>
                <a:rPr lang="ru-RU" altLang="ru-RU" sz="1600" b="1" dirty="0">
                  <a:solidFill>
                    <a:srgbClr val="00B050"/>
                  </a:solidFill>
                  <a:latin typeface="+mn-lt"/>
                  <a:cs typeface="Arial" charset="0"/>
                </a:rPr>
                <a:t>►</a:t>
              </a:r>
              <a:r>
                <a:rPr lang="ru-RU" altLang="ru-RU" dirty="0">
                  <a:latin typeface="+mn-lt"/>
                  <a:cs typeface="Arial" charset="0"/>
                </a:rPr>
                <a:t> Пересылка файлов</a:t>
              </a:r>
              <a:endParaRPr lang="en-US" altLang="ru-RU" i="1" dirty="0">
                <a:latin typeface="+mn-lt"/>
                <a:cs typeface="Arial" charset="0"/>
              </a:endParaRPr>
            </a:p>
            <a:p>
              <a:pPr lvl="1">
                <a:spcBef>
                  <a:spcPct val="20000"/>
                </a:spcBef>
              </a:pPr>
              <a:r>
                <a:rPr lang="ru-RU" altLang="ru-RU" sz="1600" b="1" dirty="0">
                  <a:solidFill>
                    <a:srgbClr val="00B050"/>
                  </a:solidFill>
                  <a:latin typeface="+mn-lt"/>
                  <a:cs typeface="Arial" charset="0"/>
                </a:rPr>
                <a:t>►</a:t>
              </a:r>
              <a:r>
                <a:rPr lang="ru-RU" altLang="ru-RU" dirty="0">
                  <a:latin typeface="+mn-lt"/>
                  <a:cs typeface="Arial" charset="0"/>
                </a:rPr>
                <a:t> Групповые и индивидуальные </a:t>
              </a:r>
              <a:r>
                <a:rPr lang="ru-RU" altLang="ru-RU" dirty="0" smtClean="0">
                  <a:latin typeface="+mn-lt"/>
                  <a:cs typeface="Arial" charset="0"/>
                </a:rPr>
                <a:t>чаты</a:t>
              </a:r>
              <a:endParaRPr lang="en-US" altLang="ru-RU" dirty="0">
                <a:latin typeface="+mn-lt"/>
                <a:cs typeface="Arial" charset="0"/>
              </a:endParaRPr>
            </a:p>
          </p:txBody>
        </p:sp>
        <p:pic>
          <p:nvPicPr>
            <p:cNvPr id="22530" name="Picture 2" descr="Чем вайбер лучше скайп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473" y="1363816"/>
              <a:ext cx="1089971" cy="670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2" name="Picture 4" descr="Apple FaceTim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413" y="1397321"/>
              <a:ext cx="1620910" cy="67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4" name="Picture 6" descr="VSe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2889" y="1363816"/>
              <a:ext cx="1552575" cy="72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8" name="Picture 10" descr="http://androidrealm.com/wp-content/uploads/2015/07/Google-Hangout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553" y="1416779"/>
              <a:ext cx="1279869" cy="838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40" name="Picture 12" descr="http://logonoid.com/images/google-talk-logo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880" y="1426746"/>
              <a:ext cx="1414440" cy="680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42" name="Picture 14" descr="https://fullhub.ru/media/2014-post-icon/skype-1920x1440-25534040-1920x1080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43" y="1363816"/>
              <a:ext cx="1218530" cy="597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44" name="Picture 16" descr="WhatsApp logo.sv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10" y="1961023"/>
              <a:ext cx="1650525" cy="457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46" name="Picture 18" descr="https://fortunedotcom.files.wordpress.com/2016/04/viber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29" y="4365104"/>
              <a:ext cx="3396351" cy="2091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25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IP-</a:t>
            </a:r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телефония</a:t>
            </a:r>
          </a:p>
        </p:txBody>
      </p:sp>
    </p:spTree>
    <p:extLst>
      <p:ext uri="{BB962C8B-B14F-4D97-AF65-F5344CB8AC3E}">
        <p14:creationId xmlns:p14="http://schemas.microsoft.com/office/powerpoint/2010/main" val="403853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340768"/>
            <a:ext cx="8928992" cy="3579849"/>
          </a:xfrm>
        </p:spPr>
        <p:txBody>
          <a:bodyPr>
            <a:noAutofit/>
          </a:bodyPr>
          <a:lstStyle/>
          <a:p>
            <a:pPr algn="just" eaLnBrk="1" hangingPunct="1">
              <a:buFont typeface="Wingdings" pitchFamily="2" charset="2"/>
              <a:buNone/>
            </a:pPr>
            <a:r>
              <a:rPr lang="ru-RU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Сервис </a:t>
            </a:r>
            <a:r>
              <a:rPr lang="ru-RU" sz="2800" b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Telnet</a:t>
            </a:r>
            <a:r>
              <a:rPr lang="ru-RU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(от англ. </a:t>
            </a:r>
            <a:r>
              <a:rPr lang="ru-RU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Teletype</a:t>
            </a:r>
            <a:r>
              <a:rPr lang="ru-RU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ru-RU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) позволяет </a:t>
            </a:r>
            <a:r>
              <a:rPr lang="ru-RU" sz="2800" b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превратить ваш компьютер в удаленный терминал другого компьютера</a:t>
            </a:r>
            <a:r>
              <a:rPr lang="ru-RU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ru-RU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Сервис Telnet позволяет передавать информацию, которая вводится на клавиатуре, другому компьютеру на обработку, а результаты отображать на мониторе.</a:t>
            </a:r>
          </a:p>
        </p:txBody>
      </p:sp>
      <p:sp>
        <p:nvSpPr>
          <p:cNvPr id="4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26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Telnet — </a:t>
            </a:r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удаленный терминал</a:t>
            </a:r>
          </a:p>
        </p:txBody>
      </p:sp>
    </p:spTree>
    <p:extLst>
      <p:ext uri="{BB962C8B-B14F-4D97-AF65-F5344CB8AC3E}">
        <p14:creationId xmlns:p14="http://schemas.microsoft.com/office/powerpoint/2010/main" val="357489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53575" y="533678"/>
            <a:ext cx="346047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0850" indent="-450850" eaLnBrk="0" hangingPunct="0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ru-RU" sz="2400" b="1" dirty="0"/>
              <a:t>Погода</a:t>
            </a:r>
            <a:r>
              <a:rPr lang="en-US" sz="2400" b="1" dirty="0"/>
              <a:t> </a:t>
            </a:r>
            <a:endParaRPr lang="ru-RU" sz="2400" dirty="0"/>
          </a:p>
          <a:p>
            <a:pPr marL="450850" indent="-3175" eaLnBrk="0" hangingPunct="0">
              <a:spcBef>
                <a:spcPts val="0"/>
              </a:spcBef>
              <a:defRPr/>
            </a:pPr>
            <a:r>
              <a:rPr lang="en-US" sz="2400" dirty="0" err="1">
                <a:hlinkClick r:id="rId2"/>
              </a:rPr>
              <a:t>pogoda</a:t>
            </a:r>
            <a:r>
              <a:rPr lang="ru-RU" sz="2400" dirty="0">
                <a:hlinkClick r:id="rId2"/>
              </a:rPr>
              <a:t>.</a:t>
            </a:r>
            <a:r>
              <a:rPr lang="ru-RU" sz="2400" dirty="0" err="1">
                <a:hlinkClick r:id="rId2"/>
              </a:rPr>
              <a:t>yandex.ru</a:t>
            </a:r>
            <a:r>
              <a:rPr lang="en-US" sz="2400" dirty="0"/>
              <a:t> </a:t>
            </a:r>
            <a:endParaRPr lang="ru-RU" sz="2400" dirty="0"/>
          </a:p>
          <a:p>
            <a:pPr marL="450850" indent="-3175" eaLnBrk="0" hangingPunc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ru-RU" sz="2400" dirty="0" err="1">
                <a:hlinkClick r:id="rId3"/>
              </a:rPr>
              <a:t>gismeteo.ru</a:t>
            </a:r>
            <a:endParaRPr lang="ru-RU" sz="2400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" y="1767730"/>
            <a:ext cx="3789272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0850" indent="-450850" eaLnBrk="0" hangingPunct="0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ru-RU" sz="2800" b="1" dirty="0"/>
              <a:t>Расписание транспорта</a:t>
            </a:r>
            <a:endParaRPr lang="ru-RU" sz="2800" dirty="0"/>
          </a:p>
          <a:p>
            <a:pPr marL="450850" indent="-3175" eaLnBrk="0" hangingPunct="0">
              <a:spcBef>
                <a:spcPts val="0"/>
              </a:spcBef>
              <a:defRPr/>
            </a:pPr>
            <a:r>
              <a:rPr lang="en-US" sz="2800" dirty="0">
                <a:hlinkClick r:id="rId4"/>
              </a:rPr>
              <a:t>rasp</a:t>
            </a:r>
            <a:r>
              <a:rPr lang="ru-RU" sz="2800" dirty="0">
                <a:hlinkClick r:id="rId4"/>
              </a:rPr>
              <a:t>.</a:t>
            </a:r>
            <a:r>
              <a:rPr lang="ru-RU" sz="2800" dirty="0" err="1">
                <a:hlinkClick r:id="rId4"/>
              </a:rPr>
              <a:t>yandex.ru</a:t>
            </a:r>
            <a:r>
              <a:rPr lang="en-US" sz="2800" dirty="0"/>
              <a:t> </a:t>
            </a:r>
          </a:p>
          <a:p>
            <a:pPr marL="450850" indent="-3175" eaLnBrk="0" hangingPunct="0">
              <a:spcBef>
                <a:spcPts val="0"/>
              </a:spcBef>
              <a:defRPr/>
            </a:pPr>
            <a:r>
              <a:rPr lang="en-US" sz="2800" dirty="0">
                <a:hlinkClick r:id="rId5"/>
              </a:rPr>
              <a:t>www.tutu.ru</a:t>
            </a:r>
            <a:r>
              <a:rPr lang="en-US" sz="2800" dirty="0"/>
              <a:t> </a:t>
            </a:r>
          </a:p>
          <a:p>
            <a:pPr marL="3175" indent="-3175" eaLnBrk="0" hangingPunct="0">
              <a:spcBef>
                <a:spcPts val="0"/>
              </a:spcBef>
              <a:defRPr/>
            </a:pPr>
            <a:r>
              <a:rPr lang="en-US" sz="2800" dirty="0"/>
              <a:t>   + </a:t>
            </a:r>
            <a:r>
              <a:rPr lang="ru-RU" sz="2800" dirty="0"/>
              <a:t>покупка билетов</a:t>
            </a:r>
          </a:p>
          <a:p>
            <a:pPr marL="3175" indent="-3175" eaLnBrk="0" hangingPunct="0">
              <a:spcBef>
                <a:spcPts val="0"/>
              </a:spcBef>
              <a:defRPr/>
            </a:pPr>
            <a:r>
              <a:rPr lang="en-US" sz="2800" dirty="0"/>
              <a:t>   </a:t>
            </a:r>
            <a:r>
              <a:rPr lang="ru-RU" sz="2800" dirty="0"/>
              <a:t>+ электронный билет</a:t>
            </a:r>
            <a:br>
              <a:rPr lang="ru-RU" sz="2800" dirty="0"/>
            </a:br>
            <a:r>
              <a:rPr lang="en-US" sz="2800" dirty="0"/>
              <a:t>   </a:t>
            </a:r>
            <a:r>
              <a:rPr lang="ru-RU" sz="2800" dirty="0"/>
              <a:t>   (</a:t>
            </a:r>
            <a:r>
              <a:rPr lang="en-US" sz="2800" i="1" dirty="0"/>
              <a:t>e-ticket</a:t>
            </a:r>
            <a:r>
              <a:rPr lang="ru-RU" sz="2800" dirty="0"/>
              <a:t>)</a:t>
            </a:r>
            <a:endParaRPr lang="en-US" sz="2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89413" y="1285131"/>
            <a:ext cx="4679950" cy="3119437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11613" y="2024906"/>
            <a:ext cx="4679950" cy="3419475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69817" y="5166675"/>
            <a:ext cx="355123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0850" indent="-450850" eaLnBrk="0" hangingPunct="0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ru-RU" sz="2800" b="1" dirty="0"/>
              <a:t>Карты</a:t>
            </a:r>
            <a:endParaRPr lang="ru-RU" sz="2800" dirty="0"/>
          </a:p>
          <a:p>
            <a:pPr marL="450850" indent="-3175" eaLnBrk="0" hangingPunct="0">
              <a:spcBef>
                <a:spcPts val="0"/>
              </a:spcBef>
              <a:defRPr/>
            </a:pPr>
            <a:r>
              <a:rPr lang="en-US" sz="2800" dirty="0">
                <a:hlinkClick r:id="rId8"/>
              </a:rPr>
              <a:t>maps</a:t>
            </a:r>
            <a:r>
              <a:rPr lang="ru-RU" sz="2800" dirty="0">
                <a:hlinkClick r:id="rId8"/>
              </a:rPr>
              <a:t>.</a:t>
            </a:r>
            <a:r>
              <a:rPr lang="ru-RU" sz="2800" dirty="0" err="1">
                <a:hlinkClick r:id="rId8"/>
              </a:rPr>
              <a:t>yandex.ru</a:t>
            </a:r>
            <a:endParaRPr lang="en-US" sz="2800" dirty="0"/>
          </a:p>
          <a:p>
            <a:pPr marL="450850" indent="-3175" eaLnBrk="0" hangingPunct="0">
              <a:spcBef>
                <a:spcPts val="0"/>
              </a:spcBef>
              <a:defRPr/>
            </a:pPr>
            <a:r>
              <a:rPr lang="en-US" sz="2800" dirty="0">
                <a:hlinkClick r:id="rId9"/>
              </a:rPr>
              <a:t>maps.google.ru</a:t>
            </a:r>
            <a:endParaRPr lang="en-US" sz="2800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32225" y="3064718"/>
            <a:ext cx="4679950" cy="367665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27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Информационные службы</a:t>
            </a:r>
          </a:p>
        </p:txBody>
      </p:sp>
    </p:spTree>
    <p:extLst>
      <p:ext uri="{BB962C8B-B14F-4D97-AF65-F5344CB8AC3E}">
        <p14:creationId xmlns:p14="http://schemas.microsoft.com/office/powerpoint/2010/main" val="9837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 autoUpdateAnimBg="0"/>
      <p:bldP spid="6" grpId="0" build="p" bldLvl="2" autoUpdateAnimBg="0"/>
      <p:bldP spid="9" grpId="0" build="p" bldLvl="2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8_webmoney-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629618"/>
            <a:ext cx="4000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77293"/>
            <a:ext cx="495300" cy="495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5"/>
          <p:cNvSpPr>
            <a:spLocks noChangeArrowheads="1"/>
          </p:cNvSpPr>
          <p:nvPr/>
        </p:nvSpPr>
        <p:spPr bwMode="auto">
          <a:xfrm>
            <a:off x="1028700" y="1607393"/>
            <a:ext cx="42987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ru-RU" sz="2400" i="1">
                <a:latin typeface="+mn-lt"/>
              </a:rPr>
              <a:t>WebMoney </a:t>
            </a:r>
            <a:r>
              <a:rPr lang="ru-RU" altLang="ru-RU" sz="2400">
                <a:latin typeface="+mn-lt"/>
              </a:rPr>
              <a:t>(</a:t>
            </a:r>
            <a:r>
              <a:rPr lang="en-US" altLang="ru-RU" sz="2400">
                <a:latin typeface="+mn-lt"/>
                <a:hlinkClick r:id="rId4"/>
              </a:rPr>
              <a:t>www</a:t>
            </a:r>
            <a:r>
              <a:rPr lang="ru-RU" altLang="ru-RU" sz="2400">
                <a:latin typeface="+mn-lt"/>
                <a:hlinkClick r:id="rId4"/>
              </a:rPr>
              <a:t>.</a:t>
            </a:r>
            <a:r>
              <a:rPr lang="en-US" altLang="ru-RU" sz="2400">
                <a:latin typeface="+mn-lt"/>
                <a:hlinkClick r:id="rId4"/>
              </a:rPr>
              <a:t>webmoney</a:t>
            </a:r>
            <a:r>
              <a:rPr lang="ru-RU" altLang="ru-RU" sz="2400">
                <a:latin typeface="+mn-lt"/>
                <a:hlinkClick r:id="rId4"/>
              </a:rPr>
              <a:t>.</a:t>
            </a:r>
            <a:r>
              <a:rPr lang="en-US" altLang="ru-RU" sz="2400">
                <a:latin typeface="+mn-lt"/>
                <a:hlinkClick r:id="rId4"/>
              </a:rPr>
              <a:t>ru</a:t>
            </a:r>
            <a:r>
              <a:rPr lang="ru-RU" altLang="ru-RU" sz="2400">
                <a:latin typeface="+mn-lt"/>
              </a:rPr>
              <a:t>)</a:t>
            </a:r>
          </a:p>
        </p:txBody>
      </p:sp>
      <p:sp>
        <p:nvSpPr>
          <p:cNvPr id="8" name="Прямоугольник 6"/>
          <p:cNvSpPr>
            <a:spLocks noChangeArrowheads="1"/>
          </p:cNvSpPr>
          <p:nvPr/>
        </p:nvSpPr>
        <p:spPr bwMode="auto">
          <a:xfrm>
            <a:off x="1028700" y="2145556"/>
            <a:ext cx="45023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400" i="1">
                <a:latin typeface="+mn-lt"/>
              </a:rPr>
              <a:t>Яндекс.Деньги</a:t>
            </a:r>
            <a:r>
              <a:rPr lang="ru-RU" altLang="ru-RU" sz="2400">
                <a:latin typeface="+mn-lt"/>
              </a:rPr>
              <a:t> (</a:t>
            </a:r>
            <a:r>
              <a:rPr lang="en-US" altLang="ru-RU" sz="2400">
                <a:latin typeface="+mn-lt"/>
                <a:hlinkClick r:id="rId5"/>
              </a:rPr>
              <a:t>money</a:t>
            </a:r>
            <a:r>
              <a:rPr lang="ru-RU" altLang="ru-RU" sz="2400">
                <a:latin typeface="+mn-lt"/>
                <a:hlinkClick r:id="rId5"/>
              </a:rPr>
              <a:t>.</a:t>
            </a:r>
            <a:r>
              <a:rPr lang="en-US" altLang="ru-RU" sz="2400">
                <a:latin typeface="+mn-lt"/>
                <a:hlinkClick r:id="rId5"/>
              </a:rPr>
              <a:t>yandex</a:t>
            </a:r>
            <a:r>
              <a:rPr lang="ru-RU" altLang="ru-RU" sz="2400">
                <a:latin typeface="+mn-lt"/>
                <a:hlinkClick r:id="rId5"/>
              </a:rPr>
              <a:t>.</a:t>
            </a:r>
            <a:r>
              <a:rPr lang="en-US" altLang="ru-RU" sz="2400">
                <a:latin typeface="+mn-lt"/>
                <a:hlinkClick r:id="rId5"/>
              </a:rPr>
              <a:t>ru</a:t>
            </a:r>
            <a:r>
              <a:rPr lang="ru-RU" altLang="ru-RU" sz="2400">
                <a:latin typeface="+mn-lt"/>
              </a:rPr>
              <a:t>)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120031"/>
            <a:ext cx="152060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979712" y="1102568"/>
            <a:ext cx="25235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400" dirty="0">
                <a:latin typeface="+mn-lt"/>
              </a:rPr>
              <a:t>(</a:t>
            </a:r>
            <a:r>
              <a:rPr lang="en-US" altLang="ru-RU" sz="2400" dirty="0">
                <a:latin typeface="+mn-lt"/>
                <a:hlinkClick r:id="rId7"/>
              </a:rPr>
              <a:t>www.paypal.com</a:t>
            </a:r>
            <a:r>
              <a:rPr lang="ru-RU" altLang="ru-RU" sz="2400" dirty="0">
                <a:latin typeface="+mn-lt"/>
              </a:rPr>
              <a:t>)</a:t>
            </a:r>
          </a:p>
        </p:txBody>
      </p:sp>
      <p:sp>
        <p:nvSpPr>
          <p:cNvPr id="11" name="Стрелка вправо 10"/>
          <p:cNvSpPr/>
          <p:nvPr/>
        </p:nvSpPr>
        <p:spPr bwMode="auto">
          <a:xfrm>
            <a:off x="4644008" y="1248618"/>
            <a:ext cx="504825" cy="257175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2" name="Picture 7" descr="eBa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87"/>
          <a:stretch>
            <a:fillRect/>
          </a:stretch>
        </p:blipFill>
        <p:spPr bwMode="auto">
          <a:xfrm>
            <a:off x="5261545" y="1115268"/>
            <a:ext cx="1206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QIW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2677368"/>
            <a:ext cx="4143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028700" y="2683718"/>
            <a:ext cx="2209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ru-RU" sz="2400">
                <a:latin typeface="+mn-lt"/>
              </a:rPr>
              <a:t>Qiwi (</a:t>
            </a:r>
            <a:r>
              <a:rPr lang="en-US" altLang="ru-RU" sz="2400">
                <a:latin typeface="+mn-lt"/>
                <a:hlinkClick r:id="rId10"/>
              </a:rPr>
              <a:t>qiwi.com</a:t>
            </a:r>
            <a:r>
              <a:rPr lang="en-US" altLang="ru-RU" sz="2400">
                <a:latin typeface="+mn-lt"/>
              </a:rPr>
              <a:t>) </a:t>
            </a:r>
            <a:endParaRPr lang="ru-RU" altLang="ru-RU" sz="2400">
              <a:latin typeface="+mn-lt"/>
            </a:endParaRPr>
          </a:p>
        </p:txBody>
      </p:sp>
      <p:grpSp>
        <p:nvGrpSpPr>
          <p:cNvPr id="15" name="Группа 44"/>
          <p:cNvGrpSpPr>
            <a:grpSpLocks/>
          </p:cNvGrpSpPr>
          <p:nvPr/>
        </p:nvGrpSpPr>
        <p:grpSpPr bwMode="auto">
          <a:xfrm>
            <a:off x="2470150" y="4977656"/>
            <a:ext cx="1522020" cy="1763772"/>
            <a:chOff x="2470150" y="4786313"/>
            <a:chExt cx="1522020" cy="1763772"/>
          </a:xfrm>
        </p:grpSpPr>
        <p:pic>
          <p:nvPicPr>
            <p:cNvPr id="16" name="Picture 6" descr="http://wm-card.com/images/cards/mastercard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413" y="5514975"/>
              <a:ext cx="1158875" cy="735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Прямоугольник 26"/>
            <p:cNvSpPr>
              <a:spLocks noChangeArrowheads="1"/>
            </p:cNvSpPr>
            <p:nvPr/>
          </p:nvSpPr>
          <p:spPr bwMode="auto">
            <a:xfrm>
              <a:off x="2470150" y="6149975"/>
              <a:ext cx="15220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карты банка</a:t>
              </a:r>
              <a:endParaRPr lang="ru-RU" altLang="ru-RU" sz="1600">
                <a:latin typeface="+mn-lt"/>
              </a:endParaRPr>
            </a:p>
          </p:txBody>
        </p:sp>
        <p:sp>
          <p:nvSpPr>
            <p:cNvPr id="18" name="Полилиния 27"/>
            <p:cNvSpPr>
              <a:spLocks noChangeArrowheads="1"/>
            </p:cNvSpPr>
            <p:nvPr/>
          </p:nvSpPr>
          <p:spPr bwMode="auto">
            <a:xfrm>
              <a:off x="3181350" y="4786313"/>
              <a:ext cx="525463" cy="749300"/>
            </a:xfrm>
            <a:custGeom>
              <a:avLst/>
              <a:gdLst>
                <a:gd name="T0" fmla="*/ 0 w 1235412"/>
                <a:gd name="T1" fmla="*/ 548666 h 875490"/>
                <a:gd name="T2" fmla="*/ 17958 w 1235412"/>
                <a:gd name="T3" fmla="*/ 91444 h 875490"/>
                <a:gd name="T4" fmla="*/ 95030 w 1235412"/>
                <a:gd name="T5" fmla="*/ 0 h 875490"/>
                <a:gd name="T6" fmla="*/ 95030 w 1235412"/>
                <a:gd name="T7" fmla="*/ 0 h 875490"/>
                <a:gd name="T8" fmla="*/ 95030 w 1235412"/>
                <a:gd name="T9" fmla="*/ 0 h 8754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5412"/>
                <a:gd name="T16" fmla="*/ 0 h 875490"/>
                <a:gd name="T17" fmla="*/ 1235412 w 1235412"/>
                <a:gd name="T18" fmla="*/ 875490 h 8754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5412" h="875490">
                  <a:moveTo>
                    <a:pt x="0" y="875490"/>
                  </a:moveTo>
                  <a:cubicBezTo>
                    <a:pt x="13780" y="583660"/>
                    <a:pt x="27561" y="291830"/>
                    <a:pt x="233463" y="145915"/>
                  </a:cubicBezTo>
                  <a:cubicBezTo>
                    <a:pt x="439365" y="0"/>
                    <a:pt x="1235412" y="0"/>
                    <a:pt x="1235412" y="0"/>
                  </a:cubicBezTo>
                </a:path>
              </a:pathLst>
            </a:custGeom>
            <a:noFill/>
            <a:ln w="28575" algn="ctr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latin typeface="+mn-lt"/>
              </a:endParaRPr>
            </a:p>
          </p:txBody>
        </p:sp>
      </p:grpSp>
      <p:grpSp>
        <p:nvGrpSpPr>
          <p:cNvPr id="19" name="Группа 40"/>
          <p:cNvGrpSpPr>
            <a:grpSpLocks/>
          </p:cNvGrpSpPr>
          <p:nvPr/>
        </p:nvGrpSpPr>
        <p:grpSpPr bwMode="auto">
          <a:xfrm>
            <a:off x="1993900" y="3209181"/>
            <a:ext cx="1712913" cy="1330325"/>
            <a:chOff x="1993900" y="3017838"/>
            <a:chExt cx="1712913" cy="1330325"/>
          </a:xfrm>
        </p:grpSpPr>
        <p:pic>
          <p:nvPicPr>
            <p:cNvPr id="20" name="Picture 2" descr="http://www.webmoney.ru/img/card_face_r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525" y="3386138"/>
              <a:ext cx="1470025" cy="73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Прямоугольник 23"/>
            <p:cNvSpPr>
              <a:spLocks noChangeArrowheads="1"/>
            </p:cNvSpPr>
            <p:nvPr/>
          </p:nvSpPr>
          <p:spPr bwMode="auto">
            <a:xfrm>
              <a:off x="1993900" y="3017838"/>
              <a:ext cx="167892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карты оплаты</a:t>
              </a:r>
              <a:endParaRPr lang="ru-RU" altLang="ru-RU" sz="1600">
                <a:latin typeface="+mn-lt"/>
              </a:endParaRPr>
            </a:p>
          </p:txBody>
        </p:sp>
        <p:sp>
          <p:nvSpPr>
            <p:cNvPr id="22" name="Полилиния 28"/>
            <p:cNvSpPr>
              <a:spLocks noChangeArrowheads="1"/>
            </p:cNvSpPr>
            <p:nvPr/>
          </p:nvSpPr>
          <p:spPr bwMode="auto">
            <a:xfrm>
              <a:off x="2957513" y="4075113"/>
              <a:ext cx="749300" cy="273050"/>
            </a:xfrm>
            <a:custGeom>
              <a:avLst/>
              <a:gdLst>
                <a:gd name="T0" fmla="*/ 0 w 1225685"/>
                <a:gd name="T1" fmla="*/ 0 h 184825"/>
                <a:gd name="T2" fmla="*/ 122192 w 1225685"/>
                <a:gd name="T3" fmla="*/ 500604 h 184825"/>
                <a:gd name="T4" fmla="*/ 279932 w 1225685"/>
                <a:gd name="T5" fmla="*/ 563181 h 184825"/>
                <a:gd name="T6" fmla="*/ 0 60000 65536"/>
                <a:gd name="T7" fmla="*/ 0 60000 65536"/>
                <a:gd name="T8" fmla="*/ 0 60000 65536"/>
                <a:gd name="T9" fmla="*/ 0 w 1225685"/>
                <a:gd name="T10" fmla="*/ 0 h 184825"/>
                <a:gd name="T11" fmla="*/ 1225685 w 1225685"/>
                <a:gd name="T12" fmla="*/ 184825 h 184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25685" h="184825">
                  <a:moveTo>
                    <a:pt x="0" y="0"/>
                  </a:moveTo>
                  <a:cubicBezTo>
                    <a:pt x="165370" y="63229"/>
                    <a:pt x="330740" y="126459"/>
                    <a:pt x="535021" y="155642"/>
                  </a:cubicBezTo>
                  <a:cubicBezTo>
                    <a:pt x="739302" y="184825"/>
                    <a:pt x="982493" y="179961"/>
                    <a:pt x="1225685" y="175098"/>
                  </a:cubicBezTo>
                </a:path>
              </a:pathLst>
            </a:custGeom>
            <a:noFill/>
            <a:ln w="28575" algn="ctr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latin typeface="+mn-lt"/>
              </a:endParaRPr>
            </a:p>
          </p:txBody>
        </p:sp>
      </p:grpSp>
      <p:grpSp>
        <p:nvGrpSpPr>
          <p:cNvPr id="23" name="Группа 42"/>
          <p:cNvGrpSpPr>
            <a:grpSpLocks/>
          </p:cNvGrpSpPr>
          <p:nvPr/>
        </p:nvGrpSpPr>
        <p:grpSpPr bwMode="auto">
          <a:xfrm>
            <a:off x="398463" y="4309318"/>
            <a:ext cx="3308350" cy="1554163"/>
            <a:chOff x="398463" y="4117975"/>
            <a:chExt cx="3308350" cy="1554163"/>
          </a:xfrm>
        </p:grpSpPr>
        <p:pic>
          <p:nvPicPr>
            <p:cNvPr id="24" name="Picture 4" descr="http://kluchkuspehy.ru/wp-content/uploads/2013/08/terminal-qiwi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50" y="4465638"/>
              <a:ext cx="1052513" cy="120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Прямоугольник 24"/>
            <p:cNvSpPr>
              <a:spLocks noChangeArrowheads="1"/>
            </p:cNvSpPr>
            <p:nvPr/>
          </p:nvSpPr>
          <p:spPr bwMode="auto">
            <a:xfrm>
              <a:off x="398463" y="4117975"/>
              <a:ext cx="141994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терминалы</a:t>
              </a:r>
              <a:endParaRPr lang="ru-RU" altLang="ru-RU" sz="1600">
                <a:latin typeface="+mn-lt"/>
              </a:endParaRPr>
            </a:p>
          </p:txBody>
        </p:sp>
        <p:sp>
          <p:nvSpPr>
            <p:cNvPr id="26" name="Полилиния 29"/>
            <p:cNvSpPr>
              <a:spLocks noChangeArrowheads="1"/>
            </p:cNvSpPr>
            <p:nvPr/>
          </p:nvSpPr>
          <p:spPr bwMode="auto">
            <a:xfrm>
              <a:off x="1692275" y="4543425"/>
              <a:ext cx="2014538" cy="525463"/>
            </a:xfrm>
            <a:custGeom>
              <a:avLst/>
              <a:gdLst>
                <a:gd name="T0" fmla="*/ 0 w 2013625"/>
                <a:gd name="T1" fmla="*/ 396604 h 604736"/>
                <a:gd name="T2" fmla="*/ 671817 w 2013625"/>
                <a:gd name="T3" fmla="*/ 64860 h 604736"/>
                <a:gd name="T4" fmla="*/ 2015451 w 2013625"/>
                <a:gd name="T5" fmla="*/ 7443 h 604736"/>
                <a:gd name="T6" fmla="*/ 0 60000 65536"/>
                <a:gd name="T7" fmla="*/ 0 60000 65536"/>
                <a:gd name="T8" fmla="*/ 0 60000 65536"/>
                <a:gd name="T9" fmla="*/ 0 w 2013625"/>
                <a:gd name="T10" fmla="*/ 0 h 604736"/>
                <a:gd name="T11" fmla="*/ 2013625 w 2013625"/>
                <a:gd name="T12" fmla="*/ 604736 h 6047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13625" h="604736">
                  <a:moveTo>
                    <a:pt x="0" y="604736"/>
                  </a:moveTo>
                  <a:cubicBezTo>
                    <a:pt x="167802" y="401266"/>
                    <a:pt x="335604" y="197796"/>
                    <a:pt x="671208" y="98898"/>
                  </a:cubicBezTo>
                  <a:cubicBezTo>
                    <a:pt x="1006812" y="0"/>
                    <a:pt x="1510218" y="5674"/>
                    <a:pt x="2013625" y="11349"/>
                  </a:cubicBezTo>
                </a:path>
              </a:pathLst>
            </a:custGeom>
            <a:noFill/>
            <a:ln w="28575" algn="ctr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latin typeface="+mn-lt"/>
              </a:endParaRPr>
            </a:p>
          </p:txBody>
        </p:sp>
      </p:grpSp>
      <p:grpSp>
        <p:nvGrpSpPr>
          <p:cNvPr id="27" name="Группа 48"/>
          <p:cNvGrpSpPr>
            <a:grpSpLocks/>
          </p:cNvGrpSpPr>
          <p:nvPr/>
        </p:nvGrpSpPr>
        <p:grpSpPr bwMode="auto">
          <a:xfrm>
            <a:off x="5467350" y="4560143"/>
            <a:ext cx="2901055" cy="400110"/>
            <a:chOff x="5467350" y="4368800"/>
            <a:chExt cx="2901055" cy="400110"/>
          </a:xfrm>
        </p:grpSpPr>
        <p:sp>
          <p:nvSpPr>
            <p:cNvPr id="28" name="Прямоугольник 32"/>
            <p:cNvSpPr>
              <a:spLocks noChangeArrowheads="1"/>
            </p:cNvSpPr>
            <p:nvPr/>
          </p:nvSpPr>
          <p:spPr bwMode="auto">
            <a:xfrm>
              <a:off x="6156325" y="4368800"/>
              <a:ext cx="221208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почтовый перевод</a:t>
              </a:r>
              <a:endParaRPr lang="ru-RU" altLang="ru-RU" sz="1600">
                <a:latin typeface="+mn-lt"/>
              </a:endParaRPr>
            </a:p>
          </p:txBody>
        </p:sp>
        <p:sp>
          <p:nvSpPr>
            <p:cNvPr id="29" name="Полилиния 39"/>
            <p:cNvSpPr>
              <a:spLocks noChangeArrowheads="1"/>
            </p:cNvSpPr>
            <p:nvPr/>
          </p:nvSpPr>
          <p:spPr bwMode="auto">
            <a:xfrm flipV="1">
              <a:off x="5467350" y="4556125"/>
              <a:ext cx="719138" cy="44450"/>
            </a:xfrm>
            <a:custGeom>
              <a:avLst/>
              <a:gdLst>
                <a:gd name="T0" fmla="*/ 0 w 710119"/>
                <a:gd name="T1" fmla="*/ 3929 h 87549"/>
                <a:gd name="T2" fmla="*/ 424744 w 710119"/>
                <a:gd name="T3" fmla="*/ 1309 h 87549"/>
                <a:gd name="T4" fmla="*/ 738248 w 710119"/>
                <a:gd name="T5" fmla="*/ 11785 h 87549"/>
                <a:gd name="T6" fmla="*/ 0 60000 65536"/>
                <a:gd name="T7" fmla="*/ 0 60000 65536"/>
                <a:gd name="T8" fmla="*/ 0 60000 65536"/>
                <a:gd name="T9" fmla="*/ 0 w 710119"/>
                <a:gd name="T10" fmla="*/ 0 h 87549"/>
                <a:gd name="T11" fmla="*/ 710119 w 710119"/>
                <a:gd name="T12" fmla="*/ 87549 h 875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10119" h="87549">
                  <a:moveTo>
                    <a:pt x="0" y="29183"/>
                  </a:moveTo>
                  <a:cubicBezTo>
                    <a:pt x="145104" y="14591"/>
                    <a:pt x="290208" y="0"/>
                    <a:pt x="408561" y="9728"/>
                  </a:cubicBezTo>
                  <a:cubicBezTo>
                    <a:pt x="526914" y="19456"/>
                    <a:pt x="618516" y="53502"/>
                    <a:pt x="710119" y="87549"/>
                  </a:cubicBezTo>
                </a:path>
              </a:pathLst>
            </a:custGeom>
            <a:noFill/>
            <a:ln w="28575" algn="ctr">
              <a:solidFill>
                <a:srgbClr val="008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30" name="Группа 49"/>
          <p:cNvGrpSpPr>
            <a:grpSpLocks/>
          </p:cNvGrpSpPr>
          <p:nvPr/>
        </p:nvGrpSpPr>
        <p:grpSpPr bwMode="auto">
          <a:xfrm>
            <a:off x="5467350" y="4899868"/>
            <a:ext cx="3123103" cy="585848"/>
            <a:chOff x="5467350" y="4708525"/>
            <a:chExt cx="3123103" cy="585848"/>
          </a:xfrm>
        </p:grpSpPr>
        <p:sp>
          <p:nvSpPr>
            <p:cNvPr id="31" name="Прямоугольник 33"/>
            <p:cNvSpPr>
              <a:spLocks noChangeArrowheads="1"/>
            </p:cNvSpPr>
            <p:nvPr/>
          </p:nvSpPr>
          <p:spPr bwMode="auto">
            <a:xfrm>
              <a:off x="6156325" y="4894263"/>
              <a:ext cx="24341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банковский перевод</a:t>
              </a:r>
              <a:endParaRPr lang="ru-RU" altLang="ru-RU" sz="1600">
                <a:latin typeface="+mn-lt"/>
              </a:endParaRPr>
            </a:p>
          </p:txBody>
        </p:sp>
        <p:sp>
          <p:nvSpPr>
            <p:cNvPr id="32" name="Полилиния 40"/>
            <p:cNvSpPr>
              <a:spLocks noChangeArrowheads="1"/>
            </p:cNvSpPr>
            <p:nvPr/>
          </p:nvSpPr>
          <p:spPr bwMode="auto">
            <a:xfrm>
              <a:off x="5467350" y="4708525"/>
              <a:ext cx="719138" cy="407988"/>
            </a:xfrm>
            <a:custGeom>
              <a:avLst/>
              <a:gdLst>
                <a:gd name="T0" fmla="*/ 0 w 719846"/>
                <a:gd name="T1" fmla="*/ 0 h 408561"/>
                <a:gd name="T2" fmla="*/ 485427 w 719846"/>
                <a:gd name="T3" fmla="*/ 135805 h 408561"/>
                <a:gd name="T4" fmla="*/ 718431 w 719846"/>
                <a:gd name="T5" fmla="*/ 407416 h 408561"/>
                <a:gd name="T6" fmla="*/ 0 60000 65536"/>
                <a:gd name="T7" fmla="*/ 0 60000 65536"/>
                <a:gd name="T8" fmla="*/ 0 60000 65536"/>
                <a:gd name="T9" fmla="*/ 0 w 719846"/>
                <a:gd name="T10" fmla="*/ 0 h 408561"/>
                <a:gd name="T11" fmla="*/ 719846 w 719846"/>
                <a:gd name="T12" fmla="*/ 408561 h 4085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19846" h="408561">
                  <a:moveTo>
                    <a:pt x="0" y="0"/>
                  </a:moveTo>
                  <a:cubicBezTo>
                    <a:pt x="183204" y="34047"/>
                    <a:pt x="366409" y="68094"/>
                    <a:pt x="486383" y="136187"/>
                  </a:cubicBezTo>
                  <a:cubicBezTo>
                    <a:pt x="606357" y="204280"/>
                    <a:pt x="663101" y="306420"/>
                    <a:pt x="719846" y="408561"/>
                  </a:cubicBezTo>
                </a:path>
              </a:pathLst>
            </a:custGeom>
            <a:noFill/>
            <a:ln w="28575" algn="ctr">
              <a:solidFill>
                <a:srgbClr val="008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33" name="Группа 50"/>
          <p:cNvGrpSpPr>
            <a:grpSpLocks/>
          </p:cNvGrpSpPr>
          <p:nvPr/>
        </p:nvGrpSpPr>
        <p:grpSpPr bwMode="auto">
          <a:xfrm>
            <a:off x="5467350" y="5015756"/>
            <a:ext cx="2542783" cy="1706622"/>
            <a:chOff x="5467350" y="4824413"/>
            <a:chExt cx="2542783" cy="1706622"/>
          </a:xfrm>
        </p:grpSpPr>
        <p:pic>
          <p:nvPicPr>
            <p:cNvPr id="34" name="Picture 6" descr="http://wm-card.com/images/cards/mastercard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3850" y="5418138"/>
              <a:ext cx="1157288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Прямоугольник 31"/>
            <p:cNvSpPr>
              <a:spLocks noChangeArrowheads="1"/>
            </p:cNvSpPr>
            <p:nvPr/>
          </p:nvSpPr>
          <p:spPr bwMode="auto">
            <a:xfrm>
              <a:off x="6488113" y="6130925"/>
              <a:ext cx="15220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карты банка</a:t>
              </a:r>
              <a:endParaRPr lang="ru-RU" altLang="ru-RU" sz="1600">
                <a:latin typeface="+mn-lt"/>
              </a:endParaRPr>
            </a:p>
          </p:txBody>
        </p:sp>
        <p:sp>
          <p:nvSpPr>
            <p:cNvPr id="36" name="Полилиния 41"/>
            <p:cNvSpPr>
              <a:spLocks noChangeArrowheads="1"/>
            </p:cNvSpPr>
            <p:nvPr/>
          </p:nvSpPr>
          <p:spPr bwMode="auto">
            <a:xfrm flipV="1">
              <a:off x="5467350" y="4824413"/>
              <a:ext cx="1235075" cy="982662"/>
            </a:xfrm>
            <a:custGeom>
              <a:avLst/>
              <a:gdLst>
                <a:gd name="T0" fmla="*/ 0 w 1157592"/>
                <a:gd name="T1" fmla="*/ 1265733 h 865761"/>
                <a:gd name="T2" fmla="*/ 543623 w 1157592"/>
                <a:gd name="T3" fmla="*/ 938633 h 865761"/>
                <a:gd name="T4" fmla="*/ 768165 w 1157592"/>
                <a:gd name="T5" fmla="*/ 156440 h 865761"/>
                <a:gd name="T6" fmla="*/ 1406333 w 1157592"/>
                <a:gd name="T7" fmla="*/ 0 h 8657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7592"/>
                <a:gd name="T13" fmla="*/ 0 h 865761"/>
                <a:gd name="T14" fmla="*/ 1157592 w 1157592"/>
                <a:gd name="T15" fmla="*/ 865761 h 8657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7592" h="865761">
                  <a:moveTo>
                    <a:pt x="0" y="865761"/>
                  </a:moveTo>
                  <a:cubicBezTo>
                    <a:pt x="171044" y="817122"/>
                    <a:pt x="342089" y="768484"/>
                    <a:pt x="447472" y="642025"/>
                  </a:cubicBezTo>
                  <a:cubicBezTo>
                    <a:pt x="552855" y="515566"/>
                    <a:pt x="513945" y="214008"/>
                    <a:pt x="632298" y="107004"/>
                  </a:cubicBezTo>
                  <a:cubicBezTo>
                    <a:pt x="750651" y="0"/>
                    <a:pt x="954121" y="0"/>
                    <a:pt x="1157592" y="0"/>
                  </a:cubicBezTo>
                </a:path>
              </a:pathLst>
            </a:custGeom>
            <a:noFill/>
            <a:ln w="28575" algn="ctr">
              <a:solidFill>
                <a:srgbClr val="008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37" name="Группа 47"/>
          <p:cNvGrpSpPr>
            <a:grpSpLocks/>
          </p:cNvGrpSpPr>
          <p:nvPr/>
        </p:nvGrpSpPr>
        <p:grpSpPr bwMode="auto">
          <a:xfrm>
            <a:off x="5457825" y="4036268"/>
            <a:ext cx="2864478" cy="639763"/>
            <a:chOff x="5457825" y="3844925"/>
            <a:chExt cx="2864478" cy="639763"/>
          </a:xfrm>
        </p:grpSpPr>
        <p:sp>
          <p:nvSpPr>
            <p:cNvPr id="38" name="Прямоугольник 34"/>
            <p:cNvSpPr>
              <a:spLocks noChangeArrowheads="1"/>
            </p:cNvSpPr>
            <p:nvPr/>
          </p:nvSpPr>
          <p:spPr bwMode="auto">
            <a:xfrm>
              <a:off x="6156325" y="3844925"/>
              <a:ext cx="216597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обменные пункты</a:t>
              </a:r>
              <a:endParaRPr lang="ru-RU" altLang="ru-RU" sz="1600">
                <a:latin typeface="+mn-lt"/>
              </a:endParaRPr>
            </a:p>
          </p:txBody>
        </p:sp>
        <p:sp>
          <p:nvSpPr>
            <p:cNvPr id="39" name="Полилиния 43"/>
            <p:cNvSpPr>
              <a:spLocks noChangeArrowheads="1"/>
            </p:cNvSpPr>
            <p:nvPr/>
          </p:nvSpPr>
          <p:spPr bwMode="auto">
            <a:xfrm>
              <a:off x="5457825" y="4124325"/>
              <a:ext cx="728663" cy="360363"/>
            </a:xfrm>
            <a:custGeom>
              <a:avLst/>
              <a:gdLst>
                <a:gd name="T0" fmla="*/ 0 w 729574"/>
                <a:gd name="T1" fmla="*/ 360804 h 359923"/>
                <a:gd name="T2" fmla="*/ 417245 w 729574"/>
                <a:gd name="T3" fmla="*/ 263289 h 359923"/>
                <a:gd name="T4" fmla="*/ 727753 w 729574"/>
                <a:gd name="T5" fmla="*/ 0 h 359923"/>
                <a:gd name="T6" fmla="*/ 0 60000 65536"/>
                <a:gd name="T7" fmla="*/ 0 60000 65536"/>
                <a:gd name="T8" fmla="*/ 0 60000 65536"/>
                <a:gd name="T9" fmla="*/ 0 w 729574"/>
                <a:gd name="T10" fmla="*/ 0 h 359923"/>
                <a:gd name="T11" fmla="*/ 729574 w 729574"/>
                <a:gd name="T12" fmla="*/ 359923 h 3599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9574" h="359923">
                  <a:moveTo>
                    <a:pt x="0" y="359923"/>
                  </a:moveTo>
                  <a:cubicBezTo>
                    <a:pt x="148346" y="341278"/>
                    <a:pt x="296693" y="322633"/>
                    <a:pt x="418289" y="262646"/>
                  </a:cubicBezTo>
                  <a:cubicBezTo>
                    <a:pt x="539885" y="202659"/>
                    <a:pt x="634729" y="101329"/>
                    <a:pt x="729574" y="0"/>
                  </a:cubicBezTo>
                </a:path>
              </a:pathLst>
            </a:custGeom>
            <a:noFill/>
            <a:ln w="28575" algn="ctr">
              <a:solidFill>
                <a:srgbClr val="008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40" name="Группа 45"/>
          <p:cNvGrpSpPr>
            <a:grpSpLocks/>
          </p:cNvGrpSpPr>
          <p:nvPr/>
        </p:nvGrpSpPr>
        <p:grpSpPr bwMode="auto">
          <a:xfrm>
            <a:off x="5457825" y="2996456"/>
            <a:ext cx="3310369" cy="1504950"/>
            <a:chOff x="5457825" y="2805113"/>
            <a:chExt cx="3310369" cy="1504950"/>
          </a:xfrm>
        </p:grpSpPr>
        <p:sp>
          <p:nvSpPr>
            <p:cNvPr id="41" name="Прямоугольник 45"/>
            <p:cNvSpPr>
              <a:spLocks noChangeArrowheads="1"/>
            </p:cNvSpPr>
            <p:nvPr/>
          </p:nvSpPr>
          <p:spPr bwMode="auto">
            <a:xfrm>
              <a:off x="6156325" y="2805113"/>
              <a:ext cx="261186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на другой эл. кошелёк</a:t>
              </a:r>
              <a:endParaRPr lang="ru-RU" altLang="ru-RU" sz="1600">
                <a:latin typeface="+mn-lt"/>
              </a:endParaRPr>
            </a:p>
          </p:txBody>
        </p:sp>
        <p:sp>
          <p:nvSpPr>
            <p:cNvPr id="42" name="Полилиния 46"/>
            <p:cNvSpPr>
              <a:spLocks noChangeArrowheads="1"/>
            </p:cNvSpPr>
            <p:nvPr/>
          </p:nvSpPr>
          <p:spPr bwMode="auto">
            <a:xfrm>
              <a:off x="5457825" y="3025775"/>
              <a:ext cx="777875" cy="1284288"/>
            </a:xfrm>
            <a:custGeom>
              <a:avLst/>
              <a:gdLst>
                <a:gd name="T0" fmla="*/ 0 w 1157592"/>
                <a:gd name="T1" fmla="*/ 2825602 h 865761"/>
                <a:gd name="T2" fmla="*/ 135837 w 1157592"/>
                <a:gd name="T3" fmla="*/ 2095392 h 865761"/>
                <a:gd name="T4" fmla="*/ 191943 w 1157592"/>
                <a:gd name="T5" fmla="*/ 349231 h 865761"/>
                <a:gd name="T6" fmla="*/ 351404 w 1157592"/>
                <a:gd name="T7" fmla="*/ 0 h 8657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7592"/>
                <a:gd name="T13" fmla="*/ 0 h 865761"/>
                <a:gd name="T14" fmla="*/ 1157592 w 1157592"/>
                <a:gd name="T15" fmla="*/ 865761 h 8657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7592" h="865761">
                  <a:moveTo>
                    <a:pt x="0" y="865761"/>
                  </a:moveTo>
                  <a:cubicBezTo>
                    <a:pt x="171044" y="817122"/>
                    <a:pt x="342089" y="768484"/>
                    <a:pt x="447472" y="642025"/>
                  </a:cubicBezTo>
                  <a:cubicBezTo>
                    <a:pt x="552855" y="515566"/>
                    <a:pt x="513945" y="214008"/>
                    <a:pt x="632298" y="107004"/>
                  </a:cubicBezTo>
                  <a:cubicBezTo>
                    <a:pt x="750651" y="0"/>
                    <a:pt x="954121" y="0"/>
                    <a:pt x="1157592" y="0"/>
                  </a:cubicBezTo>
                </a:path>
              </a:pathLst>
            </a:custGeom>
            <a:noFill/>
            <a:ln w="28575" algn="ctr">
              <a:solidFill>
                <a:srgbClr val="008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43" name="Группа 46"/>
          <p:cNvGrpSpPr>
            <a:grpSpLocks/>
          </p:cNvGrpSpPr>
          <p:nvPr/>
        </p:nvGrpSpPr>
        <p:grpSpPr bwMode="auto">
          <a:xfrm>
            <a:off x="5486400" y="3510806"/>
            <a:ext cx="3339374" cy="1047750"/>
            <a:chOff x="5486400" y="3319463"/>
            <a:chExt cx="3339374" cy="1047750"/>
          </a:xfrm>
        </p:grpSpPr>
        <p:sp>
          <p:nvSpPr>
            <p:cNvPr id="44" name="Прямоугольник 42"/>
            <p:cNvSpPr>
              <a:spLocks noChangeArrowheads="1"/>
            </p:cNvSpPr>
            <p:nvPr/>
          </p:nvSpPr>
          <p:spPr bwMode="auto">
            <a:xfrm>
              <a:off x="6156325" y="3319463"/>
              <a:ext cx="26694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оплата товаров и услуг</a:t>
              </a:r>
              <a:endParaRPr lang="ru-RU" altLang="ru-RU" sz="1600">
                <a:latin typeface="+mn-lt"/>
              </a:endParaRPr>
            </a:p>
          </p:txBody>
        </p:sp>
        <p:sp>
          <p:nvSpPr>
            <p:cNvPr id="45" name="Полилиния 48"/>
            <p:cNvSpPr>
              <a:spLocks noChangeArrowheads="1"/>
            </p:cNvSpPr>
            <p:nvPr/>
          </p:nvSpPr>
          <p:spPr bwMode="auto">
            <a:xfrm>
              <a:off x="5486400" y="3540125"/>
              <a:ext cx="709613" cy="827088"/>
            </a:xfrm>
            <a:custGeom>
              <a:avLst/>
              <a:gdLst>
                <a:gd name="T0" fmla="*/ 0 w 710119"/>
                <a:gd name="T1" fmla="*/ 827325 h 826851"/>
                <a:gd name="T2" fmla="*/ 339983 w 710119"/>
                <a:gd name="T3" fmla="*/ 681326 h 826851"/>
                <a:gd name="T4" fmla="*/ 466262 w 710119"/>
                <a:gd name="T5" fmla="*/ 116798 h 826851"/>
                <a:gd name="T6" fmla="*/ 709107 w 710119"/>
                <a:gd name="T7" fmla="*/ 0 h 8268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10119"/>
                <a:gd name="T13" fmla="*/ 0 h 826851"/>
                <a:gd name="T14" fmla="*/ 710119 w 710119"/>
                <a:gd name="T15" fmla="*/ 826851 h 8268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10119" h="826851">
                  <a:moveTo>
                    <a:pt x="0" y="826851"/>
                  </a:moveTo>
                  <a:cubicBezTo>
                    <a:pt x="131323" y="813070"/>
                    <a:pt x="262647" y="799289"/>
                    <a:pt x="340468" y="680936"/>
                  </a:cubicBezTo>
                  <a:cubicBezTo>
                    <a:pt x="418289" y="562583"/>
                    <a:pt x="405320" y="230221"/>
                    <a:pt x="466928" y="116732"/>
                  </a:cubicBezTo>
                  <a:cubicBezTo>
                    <a:pt x="528536" y="3243"/>
                    <a:pt x="619327" y="1621"/>
                    <a:pt x="710119" y="0"/>
                  </a:cubicBezTo>
                </a:path>
              </a:pathLst>
            </a:custGeom>
            <a:noFill/>
            <a:ln w="28575" algn="ctr">
              <a:solidFill>
                <a:srgbClr val="008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solidFill>
                  <a:srgbClr val="FF0000"/>
                </a:solidFill>
                <a:latin typeface="+mn-lt"/>
              </a:endParaRPr>
            </a:p>
          </p:txBody>
        </p:sp>
      </p:grpSp>
      <p:sp>
        <p:nvSpPr>
          <p:cNvPr id="46" name="Прямоугольник 45"/>
          <p:cNvSpPr/>
          <p:nvPr/>
        </p:nvSpPr>
        <p:spPr bwMode="auto">
          <a:xfrm>
            <a:off x="3706813" y="4334718"/>
            <a:ext cx="1789112" cy="788988"/>
          </a:xfrm>
          <a:prstGeom prst="rect">
            <a:avLst/>
          </a:prstGeom>
          <a:solidFill>
            <a:srgbClr val="99FF66"/>
          </a:solidFill>
          <a:ln w="12700" cap="flat" cmpd="sng" algn="ctr">
            <a:noFill/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ru-RU" dirty="0"/>
              <a:t>электронный кошелёк</a:t>
            </a:r>
          </a:p>
        </p:txBody>
      </p:sp>
      <p:grpSp>
        <p:nvGrpSpPr>
          <p:cNvPr id="47" name="Группа 43"/>
          <p:cNvGrpSpPr>
            <a:grpSpLocks/>
          </p:cNvGrpSpPr>
          <p:nvPr/>
        </p:nvGrpSpPr>
        <p:grpSpPr bwMode="auto">
          <a:xfrm>
            <a:off x="981075" y="4841131"/>
            <a:ext cx="2725738" cy="1635700"/>
            <a:chOff x="981075" y="4649788"/>
            <a:chExt cx="2725738" cy="1635700"/>
          </a:xfrm>
        </p:grpSpPr>
        <p:sp>
          <p:nvSpPr>
            <p:cNvPr id="48" name="Прямоугольник 49"/>
            <p:cNvSpPr>
              <a:spLocks noChangeArrowheads="1"/>
            </p:cNvSpPr>
            <p:nvPr/>
          </p:nvSpPr>
          <p:spPr bwMode="auto">
            <a:xfrm>
              <a:off x="981075" y="5700713"/>
              <a:ext cx="145860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банковский</a:t>
              </a:r>
              <a:r>
                <a:rPr lang="en-US" altLang="ru-RU" sz="2000">
                  <a:solidFill>
                    <a:srgbClr val="000000"/>
                  </a:solidFill>
                  <a:latin typeface="+mn-lt"/>
                </a:rPr>
                <a:t/>
              </a:r>
              <a:br>
                <a:rPr lang="en-US" altLang="ru-RU" sz="2000">
                  <a:solidFill>
                    <a:srgbClr val="000000"/>
                  </a:solidFill>
                  <a:latin typeface="+mn-lt"/>
                </a:rPr>
              </a:br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перевод</a:t>
              </a:r>
              <a:endParaRPr lang="ru-RU" altLang="ru-RU" sz="1600">
                <a:latin typeface="+mn-lt"/>
              </a:endParaRPr>
            </a:p>
          </p:txBody>
        </p:sp>
        <p:sp>
          <p:nvSpPr>
            <p:cNvPr id="49" name="Полилиния 50"/>
            <p:cNvSpPr>
              <a:spLocks noChangeArrowheads="1"/>
            </p:cNvSpPr>
            <p:nvPr/>
          </p:nvSpPr>
          <p:spPr bwMode="auto">
            <a:xfrm>
              <a:off x="1916113" y="4649788"/>
              <a:ext cx="1790700" cy="1031875"/>
            </a:xfrm>
            <a:custGeom>
              <a:avLst/>
              <a:gdLst>
                <a:gd name="T0" fmla="*/ 0 w 2013625"/>
                <a:gd name="T1" fmla="*/ 3002180 h 604736"/>
                <a:gd name="T2" fmla="*/ 471839 w 2013625"/>
                <a:gd name="T3" fmla="*/ 490972 h 604736"/>
                <a:gd name="T4" fmla="*/ 1415516 w 2013625"/>
                <a:gd name="T5" fmla="*/ 56341 h 604736"/>
                <a:gd name="T6" fmla="*/ 0 60000 65536"/>
                <a:gd name="T7" fmla="*/ 0 60000 65536"/>
                <a:gd name="T8" fmla="*/ 0 60000 65536"/>
                <a:gd name="T9" fmla="*/ 0 w 2013625"/>
                <a:gd name="T10" fmla="*/ 0 h 604736"/>
                <a:gd name="T11" fmla="*/ 2013625 w 2013625"/>
                <a:gd name="T12" fmla="*/ 604736 h 6047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13625" h="604736">
                  <a:moveTo>
                    <a:pt x="0" y="604736"/>
                  </a:moveTo>
                  <a:cubicBezTo>
                    <a:pt x="167802" y="401266"/>
                    <a:pt x="335604" y="197796"/>
                    <a:pt x="671208" y="98898"/>
                  </a:cubicBezTo>
                  <a:cubicBezTo>
                    <a:pt x="1006812" y="0"/>
                    <a:pt x="1510218" y="5674"/>
                    <a:pt x="2013625" y="11349"/>
                  </a:cubicBezTo>
                </a:path>
              </a:pathLst>
            </a:custGeom>
            <a:noFill/>
            <a:ln w="28575" algn="ctr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latin typeface="+mn-lt"/>
              </a:endParaRPr>
            </a:p>
          </p:txBody>
        </p:sp>
      </p:grpSp>
      <p:grpSp>
        <p:nvGrpSpPr>
          <p:cNvPr id="50" name="Группа 41"/>
          <p:cNvGrpSpPr>
            <a:grpSpLocks/>
          </p:cNvGrpSpPr>
          <p:nvPr/>
        </p:nvGrpSpPr>
        <p:grpSpPr bwMode="auto">
          <a:xfrm>
            <a:off x="592138" y="3704481"/>
            <a:ext cx="3114675" cy="952500"/>
            <a:chOff x="592138" y="3513138"/>
            <a:chExt cx="3114675" cy="952500"/>
          </a:xfrm>
        </p:grpSpPr>
        <p:sp>
          <p:nvSpPr>
            <p:cNvPr id="51" name="Прямоугольник 51"/>
            <p:cNvSpPr>
              <a:spLocks noChangeArrowheads="1"/>
            </p:cNvSpPr>
            <p:nvPr/>
          </p:nvSpPr>
          <p:spPr bwMode="auto">
            <a:xfrm>
              <a:off x="592138" y="3513138"/>
              <a:ext cx="123655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почтовый</a:t>
              </a:r>
              <a:r>
                <a:rPr lang="en-US" altLang="ru-RU" sz="2000">
                  <a:solidFill>
                    <a:srgbClr val="000000"/>
                  </a:solidFill>
                  <a:latin typeface="+mn-lt"/>
                </a:rPr>
                <a:t/>
              </a:r>
              <a:br>
                <a:rPr lang="en-US" altLang="ru-RU" sz="2000">
                  <a:solidFill>
                    <a:srgbClr val="000000"/>
                  </a:solidFill>
                  <a:latin typeface="+mn-lt"/>
                </a:rPr>
              </a:br>
              <a:r>
                <a:rPr lang="ru-RU" altLang="ru-RU" sz="2000">
                  <a:solidFill>
                    <a:srgbClr val="000000"/>
                  </a:solidFill>
                  <a:latin typeface="+mn-lt"/>
                </a:rPr>
                <a:t>перевод</a:t>
              </a:r>
              <a:endParaRPr lang="ru-RU" altLang="ru-RU" sz="1600">
                <a:latin typeface="+mn-lt"/>
              </a:endParaRPr>
            </a:p>
          </p:txBody>
        </p:sp>
        <p:sp>
          <p:nvSpPr>
            <p:cNvPr id="52" name="Полилиния 52"/>
            <p:cNvSpPr>
              <a:spLocks noChangeArrowheads="1"/>
            </p:cNvSpPr>
            <p:nvPr/>
          </p:nvSpPr>
          <p:spPr bwMode="auto">
            <a:xfrm>
              <a:off x="1673225" y="3959225"/>
              <a:ext cx="2033588" cy="506413"/>
            </a:xfrm>
            <a:custGeom>
              <a:avLst/>
              <a:gdLst>
                <a:gd name="T0" fmla="*/ 0 w 1225685"/>
                <a:gd name="T1" fmla="*/ 0 h 184825"/>
                <a:gd name="T2" fmla="*/ 2442952 w 1225685"/>
                <a:gd name="T3" fmla="*/ 3197911 h 184825"/>
                <a:gd name="T4" fmla="*/ 5596581 w 1225685"/>
                <a:gd name="T5" fmla="*/ 3597671 h 184825"/>
                <a:gd name="T6" fmla="*/ 0 60000 65536"/>
                <a:gd name="T7" fmla="*/ 0 60000 65536"/>
                <a:gd name="T8" fmla="*/ 0 60000 65536"/>
                <a:gd name="T9" fmla="*/ 0 w 1225685"/>
                <a:gd name="T10" fmla="*/ 0 h 184825"/>
                <a:gd name="T11" fmla="*/ 1225685 w 1225685"/>
                <a:gd name="T12" fmla="*/ 184825 h 184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25685" h="184825">
                  <a:moveTo>
                    <a:pt x="0" y="0"/>
                  </a:moveTo>
                  <a:cubicBezTo>
                    <a:pt x="165370" y="63229"/>
                    <a:pt x="330740" y="126459"/>
                    <a:pt x="535021" y="155642"/>
                  </a:cubicBezTo>
                  <a:cubicBezTo>
                    <a:pt x="739302" y="184825"/>
                    <a:pt x="982493" y="179961"/>
                    <a:pt x="1225685" y="175098"/>
                  </a:cubicBezTo>
                </a:path>
              </a:pathLst>
            </a:custGeom>
            <a:noFill/>
            <a:ln w="28575" algn="ctr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altLang="ru-RU">
                <a:latin typeface="+mn-lt"/>
              </a:endParaRPr>
            </a:p>
          </p:txBody>
        </p:sp>
      </p:grpSp>
      <p:sp>
        <p:nvSpPr>
          <p:cNvPr id="53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28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Электронные платёжные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31817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 animBg="1"/>
      <p:bldP spid="14" grpId="0"/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988" y="418948"/>
            <a:ext cx="897495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588" algn="just">
              <a:spcAft>
                <a:spcPts val="1200"/>
              </a:spcAft>
              <a:defRPr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2.0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технология подразумевающая активную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деятельность пользователей, ориентированную на участие в создании контента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ресурса</a:t>
            </a:r>
          </a:p>
          <a:p>
            <a:pPr indent="1588" algn="just">
              <a:spcAft>
                <a:spcPts val="1200"/>
              </a:spcAft>
              <a:defRPr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Идея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– привлечение </a:t>
            </a:r>
            <a:r>
              <a:rPr lang="ru-RU" sz="2400" b="1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пользователей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к наполнению сайтов информацией и совместной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деятельности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8638" indent="-342900" algn="just">
              <a:buFont typeface="Symbol" panose="05050102010706020507" pitchFamily="18" charset="2"/>
              <a:buChar char="·"/>
              <a:defRPr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требуется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(через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e-mail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85738" algn="just">
              <a:defRPr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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личная зона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пользователя</a:t>
            </a:r>
          </a:p>
          <a:p>
            <a:pPr marL="185738">
              <a:defRPr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3627448"/>
            <a:ext cx="3603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398463" y="3179773"/>
            <a:ext cx="2511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400" b="1" dirty="0">
                <a:solidFill>
                  <a:srgbClr val="333399"/>
                </a:solidFill>
                <a:latin typeface="+mn-lt"/>
              </a:rPr>
              <a:t>Социальные сети</a:t>
            </a:r>
            <a:endParaRPr lang="ru-RU" altLang="ru-RU" b="1" dirty="0">
              <a:solidFill>
                <a:srgbClr val="333399"/>
              </a:solidFill>
              <a:latin typeface="+mn-lt"/>
            </a:endParaRPr>
          </a:p>
        </p:txBody>
      </p:sp>
      <p:sp>
        <p:nvSpPr>
          <p:cNvPr id="7" name="Прямоугольник 6"/>
          <p:cNvSpPr>
            <a:spLocks noChangeArrowheads="1"/>
          </p:cNvSpPr>
          <p:nvPr/>
        </p:nvSpPr>
        <p:spPr bwMode="auto">
          <a:xfrm>
            <a:off x="398463" y="5408995"/>
            <a:ext cx="3147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400" b="1">
                <a:solidFill>
                  <a:srgbClr val="333399"/>
                </a:solidFill>
                <a:latin typeface="+mn-lt"/>
              </a:rPr>
              <a:t>Площадки для блогов</a:t>
            </a:r>
            <a:endParaRPr lang="ru-RU" altLang="ru-RU" b="1">
              <a:solidFill>
                <a:srgbClr val="333399"/>
              </a:solidFill>
              <a:latin typeface="+mn-lt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376748"/>
            <a:ext cx="473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4019560"/>
            <a:ext cx="3730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5882070"/>
            <a:ext cx="3952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6329745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109663" y="3576648"/>
            <a:ext cx="353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ru-RU" altLang="ru-RU" sz="2400" i="1" dirty="0" err="1">
                <a:latin typeface="+mn-lt"/>
                <a:ea typeface="Calibri" pitchFamily="34" charset="0"/>
                <a:cs typeface="Times New Roman" pitchFamily="18" charset="0"/>
              </a:rPr>
              <a:t>ВКонтакте</a:t>
            </a:r>
            <a:r>
              <a:rPr lang="ru-RU" altLang="ru-RU" sz="2400" dirty="0">
                <a:latin typeface="+mn-lt"/>
                <a:ea typeface="Calibri" pitchFamily="34" charset="0"/>
                <a:cs typeface="Times New Roman" pitchFamily="18" charset="0"/>
              </a:rPr>
              <a:t> (</a:t>
            </a:r>
            <a:r>
              <a:rPr lang="en-US" altLang="ru-RU" sz="2400" dirty="0" err="1">
                <a:latin typeface="+mn-lt"/>
                <a:ea typeface="Calibri" pitchFamily="34" charset="0"/>
                <a:cs typeface="Times New Roman" pitchFamily="18" charset="0"/>
                <a:hlinkClick r:id="rId7"/>
              </a:rPr>
              <a:t>vk</a:t>
            </a:r>
            <a:r>
              <a:rPr lang="ru-RU" altLang="ru-RU" sz="2400" dirty="0">
                <a:latin typeface="+mn-lt"/>
                <a:ea typeface="Calibri" pitchFamily="34" charset="0"/>
                <a:cs typeface="Times New Roman" pitchFamily="18" charset="0"/>
                <a:hlinkClick r:id="rId7"/>
              </a:rPr>
              <a:t>.</a:t>
            </a:r>
            <a:r>
              <a:rPr lang="en-US" altLang="ru-RU" sz="2400" dirty="0">
                <a:latin typeface="+mn-lt"/>
                <a:ea typeface="Calibri" pitchFamily="34" charset="0"/>
                <a:cs typeface="Times New Roman" pitchFamily="18" charset="0"/>
                <a:hlinkClick r:id="rId7"/>
              </a:rPr>
              <a:t>com</a:t>
            </a:r>
            <a:r>
              <a:rPr lang="ru-RU" altLang="ru-RU" sz="2400" dirty="0">
                <a:latin typeface="+mn-lt"/>
                <a:ea typeface="Calibri" pitchFamily="34" charset="0"/>
                <a:cs typeface="Times New Roman" pitchFamily="18" charset="0"/>
              </a:rPr>
              <a:t>)  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109663" y="4362460"/>
            <a:ext cx="5826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ru-RU" altLang="ru-RU" sz="2400" i="1" dirty="0">
                <a:latin typeface="+mn-lt"/>
                <a:ea typeface="Calibri" pitchFamily="34" charset="0"/>
                <a:cs typeface="Times New Roman" pitchFamily="18" charset="0"/>
              </a:rPr>
              <a:t>Одноклассники</a:t>
            </a:r>
            <a:r>
              <a:rPr lang="ru-RU" altLang="ru-RU" sz="2400" dirty="0">
                <a:latin typeface="+mn-lt"/>
                <a:ea typeface="Calibri" pitchFamily="34" charset="0"/>
                <a:cs typeface="Times New Roman" pitchFamily="18" charset="0"/>
              </a:rPr>
              <a:t> (</a:t>
            </a:r>
            <a:r>
              <a:rPr lang="en-US" altLang="ru-RU" sz="2400" dirty="0">
                <a:latin typeface="+mn-lt"/>
                <a:ea typeface="Calibri" pitchFamily="34" charset="0"/>
                <a:cs typeface="Times New Roman" pitchFamily="18" charset="0"/>
                <a:hlinkClick r:id="rId8"/>
              </a:rPr>
              <a:t>www</a:t>
            </a:r>
            <a:r>
              <a:rPr lang="ru-RU" altLang="ru-RU" sz="2400" dirty="0">
                <a:latin typeface="+mn-lt"/>
                <a:ea typeface="Calibri" pitchFamily="34" charset="0"/>
                <a:cs typeface="Times New Roman" pitchFamily="18" charset="0"/>
                <a:hlinkClick r:id="rId8"/>
              </a:rPr>
              <a:t>.</a:t>
            </a:r>
            <a:r>
              <a:rPr lang="en-US" altLang="ru-RU" sz="2400" dirty="0" err="1">
                <a:latin typeface="+mn-lt"/>
                <a:ea typeface="Calibri" pitchFamily="34" charset="0"/>
                <a:cs typeface="Times New Roman" pitchFamily="18" charset="0"/>
                <a:hlinkClick r:id="rId8"/>
              </a:rPr>
              <a:t>odnoklassniki</a:t>
            </a:r>
            <a:r>
              <a:rPr lang="ru-RU" altLang="ru-RU" sz="2400" dirty="0">
                <a:latin typeface="+mn-lt"/>
                <a:ea typeface="Calibri" pitchFamily="34" charset="0"/>
                <a:cs typeface="Times New Roman" pitchFamily="18" charset="0"/>
                <a:hlinkClick r:id="rId8"/>
              </a:rPr>
              <a:t>.</a:t>
            </a:r>
            <a:r>
              <a:rPr lang="en-US" altLang="ru-RU" sz="2400" dirty="0" err="1">
                <a:latin typeface="+mn-lt"/>
                <a:ea typeface="Calibri" pitchFamily="34" charset="0"/>
                <a:cs typeface="Times New Roman" pitchFamily="18" charset="0"/>
                <a:hlinkClick r:id="rId8"/>
              </a:rPr>
              <a:t>ru</a:t>
            </a:r>
            <a:r>
              <a:rPr lang="ru-RU" altLang="ru-RU" sz="2400" dirty="0">
                <a:latin typeface="+mn-lt"/>
                <a:ea typeface="Calibri" pitchFamily="34" charset="0"/>
                <a:cs typeface="Times New Roman" pitchFamily="18" charset="0"/>
              </a:rPr>
              <a:t>) 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109663" y="3968115"/>
            <a:ext cx="416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ru-RU" sz="2400" i="1">
                <a:latin typeface="+mn-lt"/>
                <a:ea typeface="Calibri" pitchFamily="34" charset="0"/>
                <a:cs typeface="Times New Roman" pitchFamily="18" charset="0"/>
              </a:rPr>
              <a:t>Facebook</a:t>
            </a:r>
            <a:r>
              <a:rPr lang="ru-RU" altLang="ru-RU" sz="2400">
                <a:latin typeface="+mn-lt"/>
                <a:ea typeface="Calibri" pitchFamily="34" charset="0"/>
                <a:cs typeface="Times New Roman" pitchFamily="18" charset="0"/>
              </a:rPr>
              <a:t> (</a:t>
            </a:r>
            <a:r>
              <a:rPr lang="en-US" altLang="ru-RU" sz="2400">
                <a:latin typeface="+mn-lt"/>
                <a:ea typeface="Calibri" pitchFamily="34" charset="0"/>
                <a:cs typeface="Times New Roman" pitchFamily="18" charset="0"/>
                <a:hlinkClick r:id="rId9"/>
              </a:rPr>
              <a:t>www</a:t>
            </a:r>
            <a:r>
              <a:rPr lang="ru-RU" altLang="ru-RU" sz="2400">
                <a:latin typeface="+mn-lt"/>
                <a:ea typeface="Calibri" pitchFamily="34" charset="0"/>
                <a:cs typeface="Times New Roman" pitchFamily="18" charset="0"/>
                <a:hlinkClick r:id="rId9"/>
              </a:rPr>
              <a:t>.</a:t>
            </a:r>
            <a:r>
              <a:rPr lang="en-US" altLang="ru-RU" sz="2400">
                <a:latin typeface="+mn-lt"/>
                <a:ea typeface="Calibri" pitchFamily="34" charset="0"/>
                <a:cs typeface="Times New Roman" pitchFamily="18" charset="0"/>
                <a:hlinkClick r:id="rId9"/>
              </a:rPr>
              <a:t>facebook</a:t>
            </a:r>
            <a:r>
              <a:rPr lang="ru-RU" altLang="ru-RU" sz="2400">
                <a:latin typeface="+mn-lt"/>
                <a:ea typeface="Calibri" pitchFamily="34" charset="0"/>
                <a:cs typeface="Times New Roman" pitchFamily="18" charset="0"/>
                <a:hlinkClick r:id="rId9"/>
              </a:rPr>
              <a:t>.</a:t>
            </a:r>
            <a:r>
              <a:rPr lang="en-US" altLang="ru-RU" sz="2400">
                <a:latin typeface="+mn-lt"/>
                <a:ea typeface="Calibri" pitchFamily="34" charset="0"/>
                <a:cs typeface="Times New Roman" pitchFamily="18" charset="0"/>
                <a:hlinkClick r:id="rId9"/>
              </a:rPr>
              <a:t>com</a:t>
            </a:r>
            <a:r>
              <a:rPr lang="ru-RU" altLang="ru-RU" sz="2400">
                <a:latin typeface="+mn-lt"/>
                <a:ea typeface="Calibri" pitchFamily="34" charset="0"/>
                <a:cs typeface="Times New Roman" pitchFamily="18" charset="0"/>
              </a:rPr>
              <a:t>) 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1138238" y="5834445"/>
            <a:ext cx="298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ru-RU" sz="2400">
                <a:latin typeface="+mn-lt"/>
                <a:ea typeface="Calibri" pitchFamily="34" charset="0"/>
                <a:cs typeface="Times New Roman" pitchFamily="18" charset="0"/>
                <a:hlinkClick r:id="rId10"/>
              </a:rPr>
              <a:t>www</a:t>
            </a:r>
            <a:r>
              <a:rPr lang="ru-RU" altLang="ru-RU" sz="2400">
                <a:latin typeface="+mn-lt"/>
                <a:ea typeface="Calibri" pitchFamily="34" charset="0"/>
                <a:cs typeface="Times New Roman" pitchFamily="18" charset="0"/>
                <a:hlinkClick r:id="rId10"/>
              </a:rPr>
              <a:t>.</a:t>
            </a:r>
            <a:r>
              <a:rPr lang="en-US" altLang="ru-RU" sz="2400">
                <a:latin typeface="+mn-lt"/>
                <a:ea typeface="Calibri" pitchFamily="34" charset="0"/>
                <a:cs typeface="Times New Roman" pitchFamily="18" charset="0"/>
                <a:hlinkClick r:id="rId10"/>
              </a:rPr>
              <a:t>livejournal</a:t>
            </a:r>
            <a:r>
              <a:rPr lang="ru-RU" altLang="ru-RU" sz="2400">
                <a:latin typeface="+mn-lt"/>
                <a:ea typeface="Calibri" pitchFamily="34" charset="0"/>
                <a:cs typeface="Times New Roman" pitchFamily="18" charset="0"/>
                <a:hlinkClick r:id="rId10"/>
              </a:rPr>
              <a:t>.</a:t>
            </a:r>
            <a:r>
              <a:rPr lang="en-US" altLang="ru-RU" sz="2400">
                <a:latin typeface="+mn-lt"/>
                <a:ea typeface="Calibri" pitchFamily="34" charset="0"/>
                <a:cs typeface="Times New Roman" pitchFamily="18" charset="0"/>
                <a:hlinkClick r:id="rId10"/>
              </a:rPr>
              <a:t>com</a:t>
            </a:r>
            <a:r>
              <a:rPr lang="en-US" altLang="ru-RU" sz="2400"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sz="2400">
                <a:latin typeface="+mn-lt"/>
                <a:ea typeface="Calibri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138238" y="6228293"/>
            <a:ext cx="2599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ru-RU" sz="2400">
                <a:latin typeface="+mn-lt"/>
                <a:ea typeface="Calibri" pitchFamily="34" charset="0"/>
                <a:cs typeface="Times New Roman" pitchFamily="18" charset="0"/>
                <a:hlinkClick r:id="rId11"/>
              </a:rPr>
              <a:t>www</a:t>
            </a:r>
            <a:r>
              <a:rPr lang="ru-RU" altLang="ru-RU" sz="2400">
                <a:latin typeface="+mn-lt"/>
                <a:ea typeface="Calibri" pitchFamily="34" charset="0"/>
                <a:cs typeface="Times New Roman" pitchFamily="18" charset="0"/>
                <a:hlinkClick r:id="rId11"/>
              </a:rPr>
              <a:t>.</a:t>
            </a:r>
            <a:r>
              <a:rPr lang="en-US" altLang="ru-RU" sz="2400">
                <a:latin typeface="+mn-lt"/>
                <a:ea typeface="Calibri" pitchFamily="34" charset="0"/>
                <a:cs typeface="Times New Roman" pitchFamily="18" charset="0"/>
                <a:hlinkClick r:id="rId11"/>
              </a:rPr>
              <a:t>blogspot</a:t>
            </a:r>
            <a:r>
              <a:rPr lang="ru-RU" altLang="ru-RU" sz="2400">
                <a:latin typeface="+mn-lt"/>
                <a:ea typeface="Calibri" pitchFamily="34" charset="0"/>
                <a:cs typeface="Times New Roman" pitchFamily="18" charset="0"/>
                <a:hlinkClick r:id="rId11"/>
              </a:rPr>
              <a:t>.</a:t>
            </a:r>
            <a:r>
              <a:rPr lang="en-US" altLang="ru-RU" sz="2400">
                <a:latin typeface="+mn-lt"/>
                <a:ea typeface="Calibri" pitchFamily="34" charset="0"/>
                <a:cs typeface="Times New Roman" pitchFamily="18" charset="0"/>
                <a:hlinkClick r:id="rId11"/>
              </a:rPr>
              <a:t>com</a:t>
            </a:r>
            <a:endParaRPr lang="ru-RU" altLang="ru-RU" sz="2400">
              <a:latin typeface="+mn-lt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7" name="Прямоугольник 19"/>
          <p:cNvSpPr>
            <a:spLocks noChangeArrowheads="1"/>
          </p:cNvSpPr>
          <p:nvPr/>
        </p:nvSpPr>
        <p:spPr bwMode="auto">
          <a:xfrm>
            <a:off x="4289425" y="5408995"/>
            <a:ext cx="2086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400" b="1" dirty="0">
                <a:solidFill>
                  <a:srgbClr val="333399"/>
                </a:solidFill>
                <a:latin typeface="+mn-lt"/>
              </a:rPr>
              <a:t>Вики</a:t>
            </a:r>
            <a:r>
              <a:rPr lang="en-US" altLang="ru-RU" sz="2400" b="1" dirty="0">
                <a:solidFill>
                  <a:srgbClr val="333399"/>
                </a:solidFill>
                <a:latin typeface="+mn-lt"/>
              </a:rPr>
              <a:t>-</a:t>
            </a:r>
            <a:r>
              <a:rPr lang="ru-RU" altLang="ru-RU" sz="2400" b="1" dirty="0">
                <a:solidFill>
                  <a:srgbClr val="333399"/>
                </a:solidFill>
                <a:latin typeface="+mn-lt"/>
              </a:rPr>
              <a:t>системы</a:t>
            </a:r>
            <a:endParaRPr lang="ru-RU" altLang="ru-RU" b="1" dirty="0">
              <a:solidFill>
                <a:srgbClr val="333399"/>
              </a:solidFill>
              <a:latin typeface="+mn-lt"/>
            </a:endParaRPr>
          </a:p>
        </p:txBody>
      </p:sp>
      <p:pic>
        <p:nvPicPr>
          <p:cNvPr id="18" name="Picture 8" descr="Wikipedia Logo, Before and Afte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9" t="3627" r="9970" b="33919"/>
          <a:stretch>
            <a:fillRect/>
          </a:stretch>
        </p:blipFill>
        <p:spPr bwMode="auto">
          <a:xfrm>
            <a:off x="4600575" y="5899532"/>
            <a:ext cx="3810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Прямоугольник 19"/>
          <p:cNvSpPr>
            <a:spLocks noChangeArrowheads="1"/>
          </p:cNvSpPr>
          <p:nvPr/>
        </p:nvSpPr>
        <p:spPr bwMode="auto">
          <a:xfrm>
            <a:off x="5043488" y="5859845"/>
            <a:ext cx="4256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ru-RU" sz="2400" i="1" dirty="0" err="1">
                <a:solidFill>
                  <a:srgbClr val="000000"/>
                </a:solidFill>
                <a:latin typeface="+mn-lt"/>
              </a:rPr>
              <a:t>Википедия</a:t>
            </a:r>
            <a:r>
              <a:rPr lang="en-US" altLang="ru-RU" sz="2400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altLang="ru-RU" sz="2400" dirty="0">
                <a:solidFill>
                  <a:srgbClr val="000000"/>
                </a:solidFill>
                <a:latin typeface="+mn-lt"/>
                <a:hlinkClick r:id="rId13"/>
              </a:rPr>
              <a:t>ru.wikipedia.org</a:t>
            </a:r>
            <a:r>
              <a:rPr lang="en-US" altLang="ru-RU" sz="2400" dirty="0">
                <a:solidFill>
                  <a:srgbClr val="000000"/>
                </a:solidFill>
                <a:latin typeface="+mn-lt"/>
              </a:rPr>
              <a:t>)</a:t>
            </a:r>
            <a:endParaRPr lang="ru-RU" altLang="ru-RU" sz="2400" dirty="0">
              <a:latin typeface="+mn-lt"/>
            </a:endParaRPr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4289425" y="6294820"/>
            <a:ext cx="20199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400" b="1" dirty="0" err="1" smtClean="0">
                <a:solidFill>
                  <a:srgbClr val="333399"/>
                </a:solidFill>
                <a:latin typeface="+mn-lt"/>
              </a:rPr>
              <a:t>Видеохостинг</a:t>
            </a:r>
            <a:endParaRPr lang="ru-RU" altLang="ru-RU" b="1" dirty="0">
              <a:solidFill>
                <a:srgbClr val="333399"/>
              </a:solidFill>
              <a:latin typeface="+mn-lt"/>
            </a:endParaRPr>
          </a:p>
        </p:txBody>
      </p:sp>
      <p:pic>
        <p:nvPicPr>
          <p:cNvPr id="16386" name="Picture 2" descr="https://vistanews.ru/uploads/posts/2017-05/1493804117_mat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6330067"/>
            <a:ext cx="683576" cy="48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kappadokiaturi.com/images/instagram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3" y="4889907"/>
            <a:ext cx="352882" cy="3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1130185" y="4834731"/>
            <a:ext cx="5826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ru-RU" altLang="ru-RU" sz="2400" i="1" dirty="0" err="1" smtClean="0">
                <a:latin typeface="+mn-lt"/>
                <a:ea typeface="Calibri" pitchFamily="34" charset="0"/>
                <a:cs typeface="Times New Roman" pitchFamily="18" charset="0"/>
              </a:rPr>
              <a:t>Инстаграм</a:t>
            </a:r>
            <a:r>
              <a:rPr lang="ru-RU" altLang="ru-RU" sz="2400" i="1" dirty="0" smtClean="0"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sz="2400" dirty="0" smtClean="0">
                <a:latin typeface="+mn-lt"/>
                <a:ea typeface="Calibri" pitchFamily="34" charset="0"/>
                <a:cs typeface="Times New Roman" pitchFamily="18" charset="0"/>
              </a:rPr>
              <a:t>(</a:t>
            </a:r>
            <a:r>
              <a:rPr lang="en-US" altLang="ru-RU" sz="2400" dirty="0">
                <a:latin typeface="+mn-lt"/>
                <a:ea typeface="Calibri" pitchFamily="34" charset="0"/>
                <a:cs typeface="Times New Roman" pitchFamily="18" charset="0"/>
                <a:hlinkClick r:id="rId8"/>
              </a:rPr>
              <a:t>www </a:t>
            </a:r>
            <a:r>
              <a:rPr lang="en-US" altLang="ru-RU" sz="2400" dirty="0" smtClean="0">
                <a:latin typeface="+mn-lt"/>
                <a:ea typeface="Calibri" pitchFamily="34" charset="0"/>
                <a:cs typeface="Times New Roman" pitchFamily="18" charset="0"/>
                <a:hlinkClick r:id="rId8"/>
              </a:rPr>
              <a:t>instagram.com</a:t>
            </a:r>
            <a:r>
              <a:rPr lang="ru-RU" altLang="ru-RU" sz="2400" dirty="0" smtClean="0">
                <a:latin typeface="+mn-lt"/>
                <a:ea typeface="Calibri" pitchFamily="34" charset="0"/>
                <a:cs typeface="Times New Roman" pitchFamily="18" charset="0"/>
              </a:rPr>
              <a:t>) </a:t>
            </a:r>
            <a:endParaRPr lang="ru-RU" altLang="ru-RU" sz="2400" dirty="0">
              <a:latin typeface="+mn-lt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4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29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Web 2.0 </a:t>
            </a:r>
            <a:endParaRPr lang="ru-RU" sz="28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0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2219369"/>
            <a:ext cx="3744416" cy="2332856"/>
          </a:xfrm>
        </p:spPr>
        <p:txBody>
          <a:bodyPr>
            <a:noAutofit/>
          </a:bodyPr>
          <a:lstStyle/>
          <a:p>
            <a:r>
              <a:rPr lang="en-US" sz="2600" dirty="0"/>
              <a:t>Google Drive </a:t>
            </a:r>
            <a:endParaRPr lang="ru-RU" sz="2600" dirty="0" smtClean="0"/>
          </a:p>
          <a:p>
            <a:r>
              <a:rPr lang="en-US" sz="2600" dirty="0" smtClean="0"/>
              <a:t>Microsoft </a:t>
            </a:r>
            <a:r>
              <a:rPr lang="en-US" sz="2600" dirty="0"/>
              <a:t>OneDrive </a:t>
            </a:r>
            <a:endParaRPr lang="ru-RU" sz="2600" dirty="0" smtClean="0"/>
          </a:p>
          <a:p>
            <a:r>
              <a:rPr lang="en-US" sz="2600" dirty="0" smtClean="0"/>
              <a:t>Dropbox </a:t>
            </a:r>
            <a:endParaRPr lang="ru-RU" sz="2600" dirty="0" smtClean="0"/>
          </a:p>
          <a:p>
            <a:r>
              <a:rPr lang="en-US" sz="2600" dirty="0" smtClean="0"/>
              <a:t>Mega </a:t>
            </a:r>
            <a:endParaRPr lang="ru-RU" sz="2600" dirty="0" smtClean="0"/>
          </a:p>
          <a:p>
            <a:r>
              <a:rPr lang="ru-RU" sz="2600" dirty="0" err="1" smtClean="0"/>
              <a:t>Яндекс.Диск</a:t>
            </a:r>
            <a:r>
              <a:rPr lang="ru-RU" sz="2600" dirty="0" smtClean="0"/>
              <a:t> </a:t>
            </a:r>
          </a:p>
        </p:txBody>
      </p:sp>
      <p:pic>
        <p:nvPicPr>
          <p:cNvPr id="37890" name="Picture 2" descr="https://media-church.ru/blog/wp-content/uploads/2015/03/OBLAK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832501"/>
            <a:ext cx="8412931" cy="205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5292080" y="2244091"/>
            <a:ext cx="3760853" cy="2448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2800" dirty="0" smtClean="0"/>
              <a:t>Облако@</a:t>
            </a:r>
            <a:r>
              <a:rPr lang="en-US" sz="2800" dirty="0" smtClean="0"/>
              <a:t>mail.ru </a:t>
            </a:r>
            <a:endParaRPr lang="ru-RU" sz="2800" dirty="0" smtClean="0"/>
          </a:p>
          <a:p>
            <a:pPr>
              <a:lnSpc>
                <a:spcPct val="110000"/>
              </a:lnSpc>
            </a:pPr>
            <a:r>
              <a:rPr lang="en-US" sz="2800" dirty="0" smtClean="0"/>
              <a:t>Amazon Web Services </a:t>
            </a:r>
            <a:endParaRPr lang="ru-RU" sz="2800" dirty="0" smtClean="0"/>
          </a:p>
          <a:p>
            <a:pPr>
              <a:lnSpc>
                <a:spcPct val="110000"/>
              </a:lnSpc>
            </a:pPr>
            <a:r>
              <a:rPr lang="en-US" sz="2800" dirty="0" err="1" smtClean="0"/>
              <a:t>pCloud</a:t>
            </a:r>
            <a:r>
              <a:rPr lang="en-US" sz="2800" dirty="0" smtClean="0"/>
              <a:t> </a:t>
            </a:r>
            <a:endParaRPr lang="ru-RU" sz="2800" dirty="0" smtClean="0"/>
          </a:p>
          <a:p>
            <a:pPr>
              <a:lnSpc>
                <a:spcPct val="110000"/>
              </a:lnSpc>
            </a:pPr>
            <a:r>
              <a:rPr lang="en-US" sz="2800" dirty="0" smtClean="0"/>
              <a:t>iCloud Drive </a:t>
            </a:r>
            <a:endParaRPr lang="ru-RU" sz="2800" dirty="0" smtClean="0"/>
          </a:p>
          <a:p>
            <a:pPr>
              <a:lnSpc>
                <a:spcPct val="110000"/>
              </a:lnSpc>
            </a:pPr>
            <a:r>
              <a:rPr lang="en-US" sz="2800" dirty="0" smtClean="0"/>
              <a:t>4shared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1503" y="650288"/>
            <a:ext cx="87489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Облачное хранилище данных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 (англ. </a:t>
            </a:r>
            <a:r>
              <a:rPr lang="ru-RU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ru-RU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) — модель онлайн-хранилища, в котором данные хранятся на многочисленных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распределенных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 сети серверах, предоставляемых в пользование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клиентам.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30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Облачные хранилища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250605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848" y="2933909"/>
            <a:ext cx="3672408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ru-RU" sz="2000" dirty="0" smtClean="0">
                <a:latin typeface="Cambria" pitchFamily="18" charset="0"/>
              </a:rPr>
              <a:t>Аппаратное –</a:t>
            </a:r>
          </a:p>
          <a:p>
            <a:pPr algn="ctr"/>
            <a:r>
              <a:rPr lang="ru-RU" sz="2000" dirty="0" smtClean="0">
                <a:latin typeface="Cambria" pitchFamily="18" charset="0"/>
              </a:rPr>
              <a:t>оборудование, которое обеспечивает существование </a:t>
            </a:r>
          </a:p>
          <a:p>
            <a:pPr algn="ctr"/>
            <a:r>
              <a:rPr lang="ru-RU" sz="2000" dirty="0" smtClean="0">
                <a:latin typeface="Cambria" pitchFamily="18" charset="0"/>
              </a:rPr>
              <a:t>и функционирование сети</a:t>
            </a:r>
            <a:endParaRPr lang="ru-RU" sz="2000" dirty="0"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2161" y="2887614"/>
            <a:ext cx="3810000" cy="19851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ru-RU" sz="2000" dirty="0" smtClean="0">
                <a:latin typeface="Cambria" pitchFamily="18" charset="0"/>
              </a:rPr>
              <a:t>Программное  –</a:t>
            </a:r>
          </a:p>
          <a:p>
            <a:pPr algn="ctr"/>
            <a:r>
              <a:rPr lang="ru-RU" sz="2000" dirty="0" smtClean="0">
                <a:latin typeface="Cambria" pitchFamily="18" charset="0"/>
              </a:rPr>
              <a:t> программы необходимые для работы в сети</a:t>
            </a:r>
            <a:endParaRPr lang="ru-RU" sz="2000" dirty="0">
              <a:latin typeface="Cambria" pitchFamily="18" charset="0"/>
            </a:endParaRPr>
          </a:p>
        </p:txBody>
      </p:sp>
      <p:cxnSp>
        <p:nvCxnSpPr>
          <p:cNvPr id="7" name="Прямая со стрелкой 6"/>
          <p:cNvCxnSpPr>
            <a:stCxn id="13" idx="2"/>
            <a:endCxn id="4" idx="0"/>
          </p:cNvCxnSpPr>
          <p:nvPr/>
        </p:nvCxnSpPr>
        <p:spPr>
          <a:xfrm flipH="1">
            <a:off x="2354052" y="2309083"/>
            <a:ext cx="2331754" cy="62482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13" idx="2"/>
            <a:endCxn id="5" idx="0"/>
          </p:cNvCxnSpPr>
          <p:nvPr/>
        </p:nvCxnSpPr>
        <p:spPr>
          <a:xfrm>
            <a:off x="4685806" y="2309083"/>
            <a:ext cx="2221355" cy="57853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Содержимое 2"/>
          <p:cNvSpPr txBox="1">
            <a:spLocks/>
          </p:cNvSpPr>
          <p:nvPr/>
        </p:nvSpPr>
        <p:spPr>
          <a:xfrm>
            <a:off x="899592" y="1631232"/>
            <a:ext cx="7572428" cy="6778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smtClean="0">
                <a:solidFill>
                  <a:schemeClr val="accent3">
                    <a:lumMod val="75000"/>
                  </a:schemeClr>
                </a:solidFill>
              </a:rPr>
              <a:t>Всё обеспечение сети разделяют на два вида: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43608" y="5157192"/>
            <a:ext cx="66247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Arial" pitchFamily="34" charset="0"/>
                <a:cs typeface="Arial" pitchFamily="34" charset="0"/>
              </a:rPr>
              <a:t>Для работы в глобальной сети пользователю необходимо иметь соответствующее аппаратное и программное обеспечение. </a:t>
            </a:r>
          </a:p>
        </p:txBody>
      </p:sp>
      <p:sp>
        <p:nvSpPr>
          <p:cNvPr id="10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5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АППАРАТНОЕ И ПРОГРАММНОЕ</a:t>
            </a:r>
          </a:p>
          <a:p>
            <a:pPr algn="ctr"/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ОБЕСПЕЧЕНИЕ СЕТИ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64860"/>
            <a:ext cx="6660232" cy="4525963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Поисковая система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– это веб‐сайт, который предназначен для поиска информации в Интернете.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Каталог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(англ. </a:t>
            </a:r>
            <a:r>
              <a:rPr lang="ru-RU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) – это разбитый по темам список ссылок на сайты с их кратким описанием.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 каталогах обычно используют многоуровневую группировку ссылок (</a:t>
            </a:r>
            <a:r>
              <a:rPr lang="ru-RU" sz="2400" i="1" dirty="0">
                <a:latin typeface="Arial" panose="020B0604020202020204" pitchFamily="34" charset="0"/>
                <a:cs typeface="Arial" panose="020B0604020202020204" pitchFamily="34" charset="0"/>
              </a:rPr>
              <a:t>дерево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): в каждой из крупных тем (</a:t>
            </a:r>
            <a:r>
              <a:rPr lang="ru-RU" sz="2400" i="1" dirty="0">
                <a:latin typeface="Arial" panose="020B0604020202020204" pitchFamily="34" charset="0"/>
                <a:cs typeface="Arial" panose="020B0604020202020204" pitchFamily="34" charset="0"/>
              </a:rPr>
              <a:t>Новости, Наука, Образование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 др.) есть разделы, в разделах – подразделы и т.д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2505" y="2276475"/>
            <a:ext cx="23050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1330" y="1404938"/>
            <a:ext cx="14414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4555" y="4797425"/>
            <a:ext cx="24479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41430" y="2997200"/>
            <a:ext cx="20161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49380" y="5732463"/>
            <a:ext cx="19431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28655" y="3933825"/>
            <a:ext cx="2663825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31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Поисковые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31913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endParaRPr lang="ru-RU" sz="28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59632" y="2921168"/>
            <a:ext cx="6338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b="1" dirty="0" smtClean="0">
                <a:latin typeface="Arial" pitchFamily="34" charset="0"/>
                <a:cs typeface="Arial" pitchFamily="34" charset="0"/>
              </a:rPr>
              <a:t>Расчёт характеристик сети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32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1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6017770"/>
            <a:ext cx="91440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Коллизия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ситуация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когда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два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более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компьютера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одновременно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начинают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передавать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информацию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После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обнаружения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коллизии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сетевые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адаптеры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прекращают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передачу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а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после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паузы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снова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пытаются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получить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доступ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к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среде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070" y="0"/>
            <a:ext cx="9144000" cy="78175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Пример сети состоящей из сегментов различных </a:t>
            </a:r>
          </a:p>
          <a:p>
            <a:pPr algn="ctr">
              <a:lnSpc>
                <a:spcPct val="80000"/>
              </a:lnSpc>
            </a:pPr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физически стандартов</a:t>
            </a:r>
          </a:p>
        </p:txBody>
      </p:sp>
      <p:sp>
        <p:nvSpPr>
          <p:cNvPr id="7" name="Номер слайда 5"/>
          <p:cNvSpPr txBox="1">
            <a:spLocks/>
          </p:cNvSpPr>
          <p:nvPr/>
        </p:nvSpPr>
        <p:spPr>
          <a:xfrm>
            <a:off x="8620125" y="259464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33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17319" t="17101" r="18894" b="9401"/>
          <a:stretch/>
        </p:blipFill>
        <p:spPr>
          <a:xfrm>
            <a:off x="70336" y="989063"/>
            <a:ext cx="8568952" cy="476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0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628245"/>
              </p:ext>
            </p:extLst>
          </p:nvPr>
        </p:nvGraphicFramePr>
        <p:xfrm>
          <a:off x="27991" y="1124744"/>
          <a:ext cx="9143999" cy="389987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525295"/>
                <a:gridCol w="2618704"/>
              </a:tblGrid>
              <a:tr h="624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Характеристика</a:t>
                      </a:r>
                      <a:endParaRPr lang="ru-RU" sz="2400" b="1" dirty="0">
                        <a:solidFill>
                          <a:srgbClr val="FFC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Значение</a:t>
                      </a:r>
                      <a:endParaRPr lang="ru-RU" sz="2400" b="1" dirty="0">
                        <a:solidFill>
                          <a:srgbClr val="FFC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5719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Количество</a:t>
                      </a:r>
                      <a:r>
                        <a:rPr lang="ru-RU" sz="2400" b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станций в сети</a:t>
                      </a:r>
                      <a:endParaRPr lang="ru-RU" sz="24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i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  <a:endParaRPr lang="ru-RU" sz="2400" b="1" i="1" dirty="0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1141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Максимальное длинна физического </a:t>
                      </a:r>
                      <a:r>
                        <a:rPr lang="ru-RU" sz="2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сегмента (всей</a:t>
                      </a:r>
                      <a:r>
                        <a:rPr lang="ru-RU" sz="2400" b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сети</a:t>
                      </a:r>
                      <a:r>
                        <a:rPr lang="ru-RU" sz="2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ru-RU" sz="24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2500м </a:t>
                      </a:r>
                      <a:r>
                        <a:rPr lang="ru-RU" sz="2400" b="1" i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2750м </a:t>
                      </a:r>
                      <a:endParaRPr lang="ru-RU" sz="2400" b="1" i="1" dirty="0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8301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Время двойного оборота сигнала  </a:t>
                      </a:r>
                      <a:r>
                        <a:rPr lang="en-US" sz="2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PDV</a:t>
                      </a:r>
                      <a:endParaRPr lang="ru-RU" sz="24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575</a:t>
                      </a:r>
                      <a:r>
                        <a:rPr lang="ru-RU" sz="2400" b="1" i="1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битовых </a:t>
                      </a:r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cs typeface="Arial" pitchFamily="34" charset="0"/>
                        </a:rPr>
                        <a:t>интервалов</a:t>
                      </a:r>
                    </a:p>
                  </a:txBody>
                  <a:tcPr marL="27305" marR="27305" marT="0" marB="0"/>
                </a:tc>
              </a:tr>
              <a:tr h="624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Значение величины </a:t>
                      </a:r>
                      <a:r>
                        <a:rPr lang="ru-RU" sz="2400" b="1" kern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межкадрового</a:t>
                      </a:r>
                      <a:r>
                        <a:rPr lang="ru-RU" sz="2400" b="1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интервала PVV</a:t>
                      </a:r>
                      <a:endParaRPr lang="ru-RU" sz="24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≥49</a:t>
                      </a:r>
                      <a:endParaRPr lang="ru-RU" sz="2400" b="1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-5679" y="50407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Общее значение PDV не должно превышать </a:t>
            </a:r>
            <a:r>
              <a:rPr lang="ru-RU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575</a:t>
            </a:r>
            <a:r>
              <a:rPr lang="ru-R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битовых </a:t>
            </a:r>
            <a:r>
              <a:rPr lang="ru-RU" sz="24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интервалов.</a:t>
            </a:r>
          </a:p>
          <a:p>
            <a:r>
              <a:rPr lang="ru-R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Значение величины </a:t>
            </a:r>
            <a:r>
              <a:rPr lang="ru-R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межкадрового</a:t>
            </a:r>
            <a:r>
              <a:rPr lang="ru-R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интервала </a:t>
            </a:r>
            <a:r>
              <a:rPr lang="ru-RU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PVV не должно быть меньше </a:t>
            </a:r>
            <a:r>
              <a:rPr lang="ru-RU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49</a:t>
            </a:r>
            <a:r>
              <a:rPr lang="ru-RU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Необходимые условия для корректной работы сети</a:t>
            </a:r>
          </a:p>
        </p:txBody>
      </p:sp>
      <p:sp>
        <p:nvSpPr>
          <p:cNvPr id="6" name="Номер слайда 5"/>
          <p:cNvSpPr txBox="1">
            <a:spLocks/>
          </p:cNvSpPr>
          <p:nvPr/>
        </p:nvSpPr>
        <p:spPr>
          <a:xfrm>
            <a:off x="8586027" y="431819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34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17708"/>
              </p:ext>
            </p:extLst>
          </p:nvPr>
        </p:nvGraphicFramePr>
        <p:xfrm>
          <a:off x="201783" y="1985741"/>
          <a:ext cx="8848818" cy="24688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4803"/>
                <a:gridCol w="1474803"/>
                <a:gridCol w="1474803"/>
                <a:gridCol w="1474803"/>
                <a:gridCol w="1474803"/>
                <a:gridCol w="1474803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Тип сегмента</a:t>
                      </a:r>
                      <a:endParaRPr lang="ru-RU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Базовая задержка </a:t>
                      </a: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левого сегмента, </a:t>
                      </a:r>
                      <a:r>
                        <a:rPr lang="ru-RU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bt</a:t>
                      </a:r>
                      <a:endParaRPr lang="ru-RU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База проме­жуточного сегмента, </a:t>
                      </a:r>
                      <a:r>
                        <a:rPr lang="ru-RU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bt</a:t>
                      </a:r>
                      <a:endParaRPr lang="ru-RU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База правого сегмента, </a:t>
                      </a:r>
                      <a:r>
                        <a:rPr lang="ru-RU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bt</a:t>
                      </a:r>
                      <a:endParaRPr lang="ru-RU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Задержка среды на 1 м, </a:t>
                      </a:r>
                      <a:endParaRPr lang="ru-RU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Максимальная длина сегмента</a:t>
                      </a:r>
                      <a:r>
                        <a:rPr lang="ru-RU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L,</a:t>
                      </a:r>
                      <a:r>
                        <a:rPr lang="ru-RU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</a:t>
                      </a:r>
                      <a:endParaRPr lang="ru-RU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10Base-5</a:t>
                      </a:r>
                      <a:endParaRPr lang="ru-RU" sz="1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11,8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46,5</a:t>
                      </a:r>
                      <a:endParaRPr lang="ru-RU" sz="1800" b="1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169,5</a:t>
                      </a:r>
                      <a:endParaRPr lang="ru-RU" sz="1800" b="1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0,0866</a:t>
                      </a:r>
                      <a:endParaRPr lang="ru-RU" sz="1800" b="1" dirty="0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  <a:endParaRPr lang="ru-RU" sz="1800" b="1" dirty="0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10Base-2</a:t>
                      </a:r>
                      <a:endParaRPr lang="ru-RU" sz="18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11,8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46,5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169,5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0,1026</a:t>
                      </a:r>
                      <a:endParaRPr lang="ru-RU" sz="1800" b="1" dirty="0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</a:t>
                      </a:r>
                      <a:endParaRPr lang="ru-RU" sz="1800" b="1" dirty="0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10Base-T</a:t>
                      </a:r>
                      <a:endParaRPr lang="ru-RU" sz="18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15,3</a:t>
                      </a:r>
                      <a:endParaRPr lang="ru-RU" sz="1800" b="1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42,0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165,0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0,113</a:t>
                      </a:r>
                      <a:endParaRPr lang="ru-RU" sz="1800" b="1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ru-RU" sz="1800" b="1" dirty="0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10Base-FB</a:t>
                      </a:r>
                      <a:endParaRPr lang="ru-RU" sz="18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b="1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24,0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</a:t>
                      </a:r>
                      <a:endParaRPr lang="ru-RU" sz="1800" b="1" dirty="0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  <a:endParaRPr lang="ru-RU" sz="1800" b="1" dirty="0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10Base-FL</a:t>
                      </a:r>
                      <a:endParaRPr lang="ru-RU" sz="1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12,3</a:t>
                      </a:r>
                      <a:endParaRPr lang="ru-RU" sz="1800" b="1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33,5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156,5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</a:t>
                      </a:r>
                      <a:endParaRPr lang="ru-RU" sz="1800" b="1" dirty="0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  <a:endParaRPr lang="ru-RU" sz="1800" b="1" dirty="0"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2553747" y="1461938"/>
            <a:ext cx="470628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Данные для расчета значения PDV 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860687"/>
              </p:ext>
            </p:extLst>
          </p:nvPr>
        </p:nvGraphicFramePr>
        <p:xfrm>
          <a:off x="111946" y="4968751"/>
          <a:ext cx="8848818" cy="18928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926271"/>
                <a:gridCol w="2685911"/>
                <a:gridCol w="3236636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800" b="1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Тип сегмента</a:t>
                      </a:r>
                      <a:endParaRPr lang="ru-RU" sz="18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Передающий сегмент, </a:t>
                      </a:r>
                      <a:r>
                        <a:rPr lang="ru-RU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bt</a:t>
                      </a:r>
                      <a:endParaRPr lang="ru-RU" sz="1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Промежуточный сегмент, </a:t>
                      </a:r>
                      <a:r>
                        <a:rPr lang="ru-RU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bt</a:t>
                      </a:r>
                      <a:endParaRPr lang="ru-RU" sz="1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10Base-5 или 10Base-2</a:t>
                      </a:r>
                      <a:endParaRPr lang="ru-RU" sz="1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10Base-FB</a:t>
                      </a:r>
                      <a:endParaRPr lang="ru-RU" sz="1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10Base-FL</a:t>
                      </a:r>
                      <a:endParaRPr lang="ru-RU" sz="1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10,5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10Base-T</a:t>
                      </a:r>
                      <a:endParaRPr lang="ru-RU" sz="1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10,5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ru-RU" sz="1800" b="1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7305" marR="27305" marT="0" marB="0"/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1086919" y="4454621"/>
            <a:ext cx="689887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ru-RU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ru-RU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сокращения </a:t>
            </a:r>
            <a:r>
              <a:rPr lang="ru-RU" sz="2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межкадрового</a:t>
            </a:r>
            <a:r>
              <a:rPr lang="ru-RU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интервала PVV</a:t>
            </a:r>
            <a:endParaRPr lang="ru-RU" sz="2000" b="1" dirty="0">
              <a:solidFill>
                <a:schemeClr val="tx1"/>
              </a:solidFill>
              <a:latin typeface="Arial" pitchFamily="34" charset="0"/>
              <a:ea typeface="Calibri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0"/>
            <a:ext cx="907271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Расчет времени двойного оборота сигнала PDV заключается в вычислении задержек, вносимых каждым отрезком кабеля (приведенная в таблице задержка сигнала на 1 м кабеля </a:t>
            </a:r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умноженного 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 длину сегмента), а затем суммировании этих задержек с базами левого, промежуточных и правого сегментов</a:t>
            </a:r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ru-RU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6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476785"/>
              </p:ext>
            </p:extLst>
          </p:nvPr>
        </p:nvGraphicFramePr>
        <p:xfrm>
          <a:off x="17857" y="781918"/>
          <a:ext cx="9036496" cy="5507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3775"/>
                <a:gridCol w="5142721"/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ru-RU" sz="20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Расчет значения величины PDV </a:t>
                      </a:r>
                      <a:endParaRPr lang="ru-RU" sz="200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just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Левый сегмент 1:</a:t>
                      </a:r>
                    </a:p>
                    <a:p>
                      <a:pPr algn="just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11,8 (база) + 10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0,1026 = 15,90</a:t>
                      </a:r>
                    </a:p>
                    <a:p>
                      <a:pPr algn="just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Промежуточный сегмент 3:</a:t>
                      </a:r>
                    </a:p>
                    <a:p>
                      <a:pPr algn="just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46,5 + 400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00866,1 = 81,14</a:t>
                      </a:r>
                    </a:p>
                    <a:p>
                      <a:pPr algn="just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Промежуточный сегмент 4:</a:t>
                      </a:r>
                    </a:p>
                    <a:p>
                      <a:pPr algn="just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46,5 + 400x00866,1 = 81,14</a:t>
                      </a:r>
                    </a:p>
                    <a:p>
                      <a:pPr algn="just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Промежуточный сегмент 5:</a:t>
                      </a:r>
                    </a:p>
                    <a:p>
                      <a:pPr algn="just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24 + 700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0,1 = 94,0.</a:t>
                      </a:r>
                    </a:p>
                    <a:p>
                      <a:pPr algn="just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 Промежуточный сегмент 6:</a:t>
                      </a:r>
                    </a:p>
                    <a:p>
                      <a:pPr algn="just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24 + 700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0,1 = 94,0</a:t>
                      </a:r>
                    </a:p>
                    <a:p>
                      <a:pPr algn="just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Правый сегмент 6:</a:t>
                      </a:r>
                    </a:p>
                    <a:p>
                      <a:pPr algn="just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169,5 + 40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0,1026 = 173,604</a:t>
                      </a:r>
                    </a:p>
                    <a:p>
                      <a:pPr algn="just"/>
                      <a:r>
                        <a:rPr lang="ru-RU" sz="2000" b="0" i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Сумма ∑</a:t>
                      </a:r>
                      <a:r>
                        <a:rPr lang="en-US" sz="2000" b="0" i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ru-RU" sz="2000" b="0" i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всех составляющих дает значение PDV, равное </a:t>
                      </a:r>
                      <a:r>
                        <a:rPr lang="ru-RU" sz="2000" b="1" i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539,788.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         </a:t>
                      </a:r>
                      <a:r>
                        <a:rPr kumimoji="0" lang="ru-RU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Расчет значения величины P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V</a:t>
                      </a:r>
                      <a:r>
                        <a:rPr kumimoji="0" lang="ru-RU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V </a:t>
                      </a:r>
                      <a:endParaRPr lang="ru-RU" sz="2000" dirty="0" smtClean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Левый сегмент 1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:</a:t>
                      </a:r>
                      <a:r>
                        <a:rPr lang="ru-RU" sz="20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10Base-2: сокращение в 10,5 </a:t>
                      </a:r>
                      <a:r>
                        <a:rPr lang="ru-RU" sz="2000" dirty="0" err="1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bt</a:t>
                      </a:r>
                      <a:r>
                        <a:rPr lang="ru-RU" sz="20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.</a:t>
                      </a:r>
                      <a:endParaRPr lang="ru-RU" sz="2000" dirty="0" smtClean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Промежуточный сегмент</a:t>
                      </a:r>
                      <a:r>
                        <a:rPr lang="en-US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3:</a:t>
                      </a:r>
                      <a:r>
                        <a:rPr lang="ru-RU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10Base-FL</a:t>
                      </a:r>
                      <a:r>
                        <a:rPr lang="ru-RU" sz="1900" baseline="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=</a:t>
                      </a:r>
                      <a:r>
                        <a:rPr lang="ru-RU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8</a:t>
                      </a:r>
                      <a:endParaRPr lang="ru-RU" sz="1900" dirty="0" smtClean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Промежуточный сегмент</a:t>
                      </a:r>
                      <a:r>
                        <a:rPr lang="en-US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4:</a:t>
                      </a:r>
                      <a:r>
                        <a:rPr lang="ru-RU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10Base-FB</a:t>
                      </a:r>
                      <a:r>
                        <a:rPr lang="ru-RU" sz="1900" baseline="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= 2</a:t>
                      </a:r>
                      <a:endParaRPr lang="ru-RU" sz="1900" dirty="0" smtClean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Промежуточный сегмент</a:t>
                      </a:r>
                      <a:r>
                        <a:rPr lang="en-US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5:</a:t>
                      </a:r>
                      <a:r>
                        <a:rPr lang="ru-RU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10Base-FB</a:t>
                      </a:r>
                      <a:r>
                        <a:rPr lang="ru-RU" sz="1900" baseline="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= 2</a:t>
                      </a:r>
                      <a:endParaRPr lang="ru-RU" sz="1900" dirty="0" smtClean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Промежуточный сегмент</a:t>
                      </a:r>
                      <a:r>
                        <a:rPr lang="en-US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6:</a:t>
                      </a:r>
                      <a:r>
                        <a:rPr lang="ru-RU" sz="190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10Base-FB</a:t>
                      </a:r>
                      <a:r>
                        <a:rPr lang="ru-RU" sz="1900" baseline="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= 2</a:t>
                      </a:r>
                      <a:endParaRPr lang="ru-RU" sz="1900" baseline="0" dirty="0" smtClean="0">
                        <a:solidFill>
                          <a:schemeClr val="lt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i="1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Сумма</a:t>
                      </a:r>
                      <a:r>
                        <a:rPr lang="en-US" sz="2000" b="1" i="1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r>
                        <a:rPr lang="ru-RU" sz="2000" b="1" i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∑</a:t>
                      </a:r>
                      <a:r>
                        <a:rPr lang="ru-RU" sz="2000" b="1" i="1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r>
                        <a:rPr lang="ru-RU" sz="2000" b="0" i="1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этих величин дает значение PVV, равное </a:t>
                      </a:r>
                      <a:r>
                        <a:rPr lang="en-US" sz="2000" b="1" i="1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42</a:t>
                      </a:r>
                      <a:r>
                        <a:rPr lang="ru-RU" sz="2000" b="0" i="1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что меньше предельного значения в 49 битовых интервала. В результате сеть соответствует стандартам </a:t>
                      </a:r>
                      <a:r>
                        <a:rPr lang="ru-RU" sz="2000" b="1" i="1" dirty="0" err="1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Ethernet</a:t>
                      </a:r>
                      <a:r>
                        <a:rPr lang="ru-RU" sz="2000" b="0" i="1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по всем параметрам</a:t>
                      </a:r>
                      <a:r>
                        <a:rPr lang="en-US" sz="2000" b="0" i="1" baseline="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r>
                        <a:rPr lang="ru-RU" sz="2000" b="0" i="1" baseline="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и является </a:t>
                      </a:r>
                      <a:r>
                        <a:rPr lang="ru-RU" sz="2000" b="0" i="1" baseline="0" dirty="0" err="1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работоаспособной</a:t>
                      </a:r>
                      <a:r>
                        <a:rPr lang="ru-RU" sz="2000" b="0" i="1" baseline="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.</a:t>
                      </a:r>
                      <a:endParaRPr lang="ru-RU" sz="2000" b="0" i="1" dirty="0" smtClean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2000" dirty="0" smtClean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449361"/>
              </p:ext>
            </p:extLst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17857" y="5882704"/>
            <a:ext cx="91261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imes New Roman"/>
                <a:cs typeface="Arial" pitchFamily="34" charset="0"/>
              </a:rPr>
              <a:t>PDV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ea typeface="Times New Roman"/>
                <a:cs typeface="Arial" pitchFamily="34" charset="0"/>
              </a:rPr>
              <a:t>=</a:t>
            </a:r>
            <a:r>
              <a:rPr lang="ru-RU" sz="2400" b="1" dirty="0" smtClean="0">
                <a:solidFill>
                  <a:srgbClr val="C00000"/>
                </a:solidFill>
                <a:latin typeface="Arial" pitchFamily="34" charset="0"/>
                <a:ea typeface="Times New Roman"/>
                <a:cs typeface="Arial" pitchFamily="34" charset="0"/>
              </a:rPr>
              <a:t>Базовая задержка сегмента+ максимальная длинна сегмента х задержка среды на 1 м.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Пример расчета конфигурации сети</a:t>
            </a:r>
          </a:p>
        </p:txBody>
      </p:sp>
      <p:sp>
        <p:nvSpPr>
          <p:cNvPr id="7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36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32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2139673"/>
            <a:ext cx="9036496" cy="200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3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 результатам </a:t>
            </a:r>
            <a:r>
              <a:rPr lang="ru-RU" sz="36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расчетов, сделать </a:t>
            </a:r>
            <a:r>
              <a:rPr lang="ru-RU" sz="3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вывод о </a:t>
            </a:r>
            <a:r>
              <a:rPr lang="ru-RU" sz="36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работоспособности </a:t>
            </a:r>
            <a:r>
              <a:rPr lang="ru-RU" sz="3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конфигурации </a:t>
            </a:r>
            <a:r>
              <a:rPr lang="ru-RU" sz="36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локальной вычислительной сети.</a:t>
            </a:r>
            <a:endParaRPr lang="ru-RU" sz="36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37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Андрей\Desktop\networks_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412776"/>
            <a:ext cx="8935524" cy="529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-67762" y="522288"/>
            <a:ext cx="9110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Компьютерная сеть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– это система компьютеров,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связанные 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каналами передачи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информации.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6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71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31640" y="1556792"/>
            <a:ext cx="7169224" cy="21336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витая пара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коаксиальный кабель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оптоволоконный кабель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21400" y="144000"/>
            <a:ext cx="8701200" cy="799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79400" dist="139700" dir="48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</a:rPr>
              <a:t>Виды кабелей связи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1400" y="3861048"/>
            <a:ext cx="85270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Arial" pitchFamily="34" charset="0"/>
                <a:cs typeface="Arial" pitchFamily="34" charset="0"/>
              </a:rPr>
              <a:t>На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сегодняшний день, 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большая часть компьютерных сетей используют для соединения провода и кабели. Они выступают в качестве среды передачи сигналов между компьютерами. Наиболее распространены: коаксиальный кабель, витая пара, оптоволоконный кабель.</a:t>
            </a: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7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488" y="955958"/>
            <a:ext cx="8712288" cy="5902042"/>
          </a:xfrm>
        </p:spPr>
        <p:txBody>
          <a:bodyPr>
            <a:normAutofit lnSpcReduction="10000"/>
          </a:bodyPr>
          <a:lstStyle/>
          <a:p>
            <a:pPr marL="0" indent="539750" algn="just"/>
            <a:r>
              <a:rPr lang="ru-RU" sz="2000" dirty="0" smtClean="0">
                <a:latin typeface="Constantia" panose="02030602050306030303" pitchFamily="18" charset="0"/>
              </a:rPr>
              <a:t>Кабель представляет несколько пар скрученных между собой попарно проводников под общей оболочкой. Этот вид проводов применяется при прокладке различных компьютерных сетей, в том числе и сетей Интернет.</a:t>
            </a:r>
          </a:p>
          <a:p>
            <a:endParaRPr lang="ru-RU" sz="2000" dirty="0"/>
          </a:p>
          <a:p>
            <a:endParaRPr lang="ru-RU" sz="500" dirty="0" smtClean="0"/>
          </a:p>
          <a:p>
            <a:endParaRPr lang="ru-RU" sz="500" dirty="0"/>
          </a:p>
          <a:p>
            <a:endParaRPr lang="ru-RU" sz="500" dirty="0"/>
          </a:p>
          <a:p>
            <a:endParaRPr lang="ru-RU" sz="900" dirty="0" smtClean="0"/>
          </a:p>
          <a:p>
            <a:endParaRPr lang="ru-RU" sz="900" dirty="0"/>
          </a:p>
          <a:p>
            <a:endParaRPr lang="ru-RU" sz="900" dirty="0" smtClean="0"/>
          </a:p>
          <a:p>
            <a:endParaRPr lang="ru-RU" sz="2000" dirty="0"/>
          </a:p>
          <a:p>
            <a:endParaRPr lang="ru-RU" sz="2000" dirty="0"/>
          </a:p>
          <a:p>
            <a:endParaRPr lang="ru-RU" sz="1100" dirty="0" smtClean="0">
              <a:latin typeface="Constantia" panose="02030602050306030303" pitchFamily="18" charset="0"/>
            </a:endParaRPr>
          </a:p>
          <a:p>
            <a:endParaRPr lang="ru-RU" sz="1100" dirty="0" smtClean="0">
              <a:latin typeface="Constantia" panose="02030602050306030303" pitchFamily="18" charset="0"/>
            </a:endParaRPr>
          </a:p>
          <a:p>
            <a:pPr marL="0" indent="539750" algn="just"/>
            <a:r>
              <a:rPr lang="ru-RU" sz="2000" dirty="0" smtClean="0">
                <a:latin typeface="Constantia" panose="02030602050306030303" pitchFamily="18" charset="0"/>
              </a:rPr>
              <a:t>Витые пары проводов используются в самых дешевых и самых популярных кабелях. Кабель на основе витых пар представляет собой несколько пар скрученных изолированных  медных проводов в единой диэлектрической   (пластиковой) оболочке. Он довольно гибкий и удобный для прокладки</a:t>
            </a:r>
            <a:r>
              <a:rPr lang="ru-RU" sz="2000" dirty="0">
                <a:latin typeface="Constantia" panose="02030602050306030303" pitchFamily="18" charset="0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56915"/>
            <a:ext cx="2464904" cy="2362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62" y="2133600"/>
            <a:ext cx="318052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400" y="144000"/>
            <a:ext cx="8701200" cy="799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79400" dist="139700" dir="48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ru-RU" sz="3600" b="1" dirty="0" smtClean="0">
                <a:solidFill>
                  <a:srgbClr val="FFFF00"/>
                </a:solidFill>
              </a:rPr>
              <a:t>Витая пара</a:t>
            </a:r>
          </a:p>
        </p:txBody>
      </p:sp>
      <p:sp>
        <p:nvSpPr>
          <p:cNvPr id="7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8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1400" y="914400"/>
            <a:ext cx="8712288" cy="5791200"/>
          </a:xfrm>
        </p:spPr>
        <p:txBody>
          <a:bodyPr>
            <a:normAutofit/>
          </a:bodyPr>
          <a:lstStyle/>
          <a:p>
            <a:pPr marL="0" indent="539750"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Основное назначение коаксиального кабеля —передача сигнала в различных областях техники, таких как системы кабельного телевидения, для системы связи, авиационной, космической техники, компьютерные сети, бытовая техника и т.д.</a:t>
            </a:r>
          </a:p>
          <a:p>
            <a:endParaRPr lang="ru-RU" sz="2400" dirty="0" smtClean="0"/>
          </a:p>
          <a:p>
            <a:endParaRPr lang="ru-RU" sz="2400" dirty="0"/>
          </a:p>
          <a:p>
            <a:endParaRPr lang="ru-RU" sz="2400" dirty="0"/>
          </a:p>
          <a:p>
            <a:endParaRPr lang="ru-RU" sz="2400" dirty="0" smtClean="0"/>
          </a:p>
          <a:p>
            <a:endParaRPr lang="ru-RU" sz="2400" dirty="0"/>
          </a:p>
          <a:p>
            <a:pPr marL="0" indent="539750"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Используется при передаче на большие расстояния и в тех случаях, когда высокоскоростная  передача данных осуществляется на несложном оборудовании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539750"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Отличается более высокой механической прочностью, помехозащищённостью и обеспечивает скорость передачи информации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Мбит/с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/>
          </a:p>
          <a:p>
            <a:endParaRPr lang="ru-RU" sz="2400" dirty="0">
              <a:noFill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0" r="5393"/>
          <a:stretch/>
        </p:blipFill>
        <p:spPr>
          <a:xfrm>
            <a:off x="641680" y="2276872"/>
            <a:ext cx="8178792" cy="2202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06096"/>
            <a:ext cx="8701200" cy="799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79400" dist="139700" dir="48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ru-RU" sz="3200" b="1" dirty="0" smtClean="0">
                <a:solidFill>
                  <a:srgbClr val="FFFF00"/>
                </a:solidFill>
              </a:rPr>
              <a:t>Коаксиальный кабель</a:t>
            </a: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9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1400" y="943200"/>
            <a:ext cx="8701200" cy="5791200"/>
          </a:xfrm>
        </p:spPr>
        <p:txBody>
          <a:bodyPr>
            <a:normAutofit/>
          </a:bodyPr>
          <a:lstStyle/>
          <a:p>
            <a:pPr marL="0" indent="539750" algn="just"/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Состоит из стекла и пластика. Внутри присутствует отражатель для преломления лучей, что позволяет передавать цифровую информацию на большие расстояния и с более высокой скоростью передачи данных, чем в электронных средствах связи.</a:t>
            </a:r>
          </a:p>
          <a:p>
            <a:pPr marL="0" indent="539750" algn="just"/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Применяется в различных сферах - это телевидение и интернет.</a:t>
            </a:r>
          </a:p>
          <a:p>
            <a:endParaRPr lang="ru-RU" sz="1800" dirty="0">
              <a:latin typeface="Constantia" panose="02030602050306030303" pitchFamily="18" charset="0"/>
            </a:endParaRPr>
          </a:p>
          <a:p>
            <a:endParaRPr lang="ru-RU" sz="1800" dirty="0" smtClean="0">
              <a:latin typeface="Constantia" panose="02030602050306030303" pitchFamily="18" charset="0"/>
            </a:endParaRPr>
          </a:p>
          <a:p>
            <a:endParaRPr lang="ru-RU" sz="1800" dirty="0">
              <a:latin typeface="Constantia" panose="02030602050306030303" pitchFamily="18" charset="0"/>
            </a:endParaRPr>
          </a:p>
          <a:p>
            <a:endParaRPr lang="ru-RU" sz="1800" dirty="0" smtClean="0">
              <a:latin typeface="Constantia" panose="02030602050306030303" pitchFamily="18" charset="0"/>
            </a:endParaRPr>
          </a:p>
          <a:p>
            <a:endParaRPr lang="ru-RU" sz="1800" dirty="0">
              <a:latin typeface="Constantia" panose="02030602050306030303" pitchFamily="18" charset="0"/>
            </a:endParaRPr>
          </a:p>
          <a:p>
            <a:endParaRPr lang="ru-RU" sz="1800" dirty="0" smtClean="0">
              <a:latin typeface="Constantia" panose="02030602050306030303" pitchFamily="18" charset="0"/>
            </a:endParaRPr>
          </a:p>
          <a:p>
            <a:endParaRPr lang="ru-RU" sz="1800" dirty="0">
              <a:latin typeface="Constantia" panose="02030602050306030303" pitchFamily="18" charset="0"/>
            </a:endParaRPr>
          </a:p>
          <a:p>
            <a:pPr marL="82296" indent="0">
              <a:buNone/>
            </a:pPr>
            <a:endParaRPr lang="ru-RU" sz="1800" dirty="0" smtClean="0">
              <a:latin typeface="Constantia" panose="02030602050306030303" pitchFamily="18" charset="0"/>
            </a:endParaRPr>
          </a:p>
          <a:p>
            <a:pPr marL="0" indent="539750"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Оптоволоконный кабель обладает исключительным и характеристиками по помехозащищенности и секретности передаваемой информации.</a:t>
            </a:r>
          </a:p>
          <a:p>
            <a:endParaRPr lang="ru-RU" sz="1800" dirty="0" smtClean="0">
              <a:latin typeface="Constantia" panose="02030602050306030303" pitchFamily="18" charset="0"/>
            </a:endParaRPr>
          </a:p>
          <a:p>
            <a:endParaRPr lang="ru-RU" sz="2000" dirty="0">
              <a:latin typeface="Constantia" panose="02030602050306030303" pitchFamily="18" charset="0"/>
            </a:endParaRPr>
          </a:p>
          <a:p>
            <a:endParaRPr lang="ru-RU" sz="2000" dirty="0" smtClean="0">
              <a:latin typeface="Constantia" panose="02030602050306030303" pitchFamily="18" charset="0"/>
            </a:endParaRPr>
          </a:p>
          <a:p>
            <a:endParaRPr lang="ru-RU" sz="2000" dirty="0">
              <a:latin typeface="Constantia" panose="02030602050306030303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532694"/>
            <a:ext cx="3812330" cy="30642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08" y="2636912"/>
            <a:ext cx="4129664" cy="2518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400" y="144000"/>
            <a:ext cx="8701200" cy="799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79400" dist="139700" dir="48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ru-RU" sz="3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Оптоволоконный кабель</a:t>
            </a: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8620125" y="0"/>
            <a:ext cx="5207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10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1400" y="1124744"/>
            <a:ext cx="8701200" cy="5616624"/>
          </a:xfrm>
        </p:spPr>
        <p:txBody>
          <a:bodyPr>
            <a:normAutofit fontScale="92500"/>
          </a:bodyPr>
          <a:lstStyle/>
          <a:p>
            <a:pPr marL="0" indent="539750"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Сетевые карты делают возможным соединение компьютера и сетевого кабеля. </a:t>
            </a:r>
            <a:endParaRPr lang="ru-RU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539750" algn="just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Сетевая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карта преобразует информацию, которая предназначена для отправки, в специальные пакеты. </a:t>
            </a:r>
            <a:endParaRPr lang="ru-RU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000" dirty="0"/>
          </a:p>
          <a:p>
            <a:endParaRPr lang="ru-RU" sz="2000" dirty="0" smtClean="0"/>
          </a:p>
          <a:p>
            <a:endParaRPr lang="ru-RU" sz="2000" dirty="0" smtClean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 smtClean="0"/>
          </a:p>
          <a:p>
            <a:endParaRPr lang="ru-RU" sz="2000" dirty="0"/>
          </a:p>
          <a:p>
            <a:pPr marL="0" indent="714375"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Любая сетевая карта имеет индивидуальный адрес, встроенный в ее микросхемы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714375" algn="just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Этот адрес называется физическим, или МАС- адресом (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— управление доступом к среде передачи).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9" y="2636912"/>
            <a:ext cx="3407075" cy="24482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636912"/>
            <a:ext cx="4896544" cy="2448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44" y="-1778"/>
            <a:ext cx="8701200" cy="799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79400" dist="139700" dir="48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ru-RU" sz="3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Сетевые карты</a:t>
            </a:r>
          </a:p>
        </p:txBody>
      </p:sp>
      <p:sp>
        <p:nvSpPr>
          <p:cNvPr id="7" name="Номер слайда 5"/>
          <p:cNvSpPr txBox="1">
            <a:spLocks/>
          </p:cNvSpPr>
          <p:nvPr/>
        </p:nvSpPr>
        <p:spPr>
          <a:xfrm>
            <a:off x="8620125" y="0"/>
            <a:ext cx="520700" cy="62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200" dirty="0" smtClean="0">
                <a:solidFill>
                  <a:srgbClr val="C00000"/>
                </a:solidFill>
                <a:cs typeface="Arial" panose="020B0604020202020204" pitchFamily="34" charset="0"/>
              </a:rPr>
              <a:t>11</a:t>
            </a:r>
            <a:endParaRPr lang="en-US" altLang="ru-RU" sz="22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e7cbf852e0eada58a25a4549b875c2f76a2b94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>
    <a:spDef>
      <a:spPr>
        <a:solidFill>
          <a:srgbClr val="078DBD"/>
        </a:solidFill>
        <a:ln w="9525">
          <a:solidFill>
            <a:schemeClr val="accent3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stealth" w="lg" len="lg"/>
        </a:ln>
      </a:spPr>
      <a:bodyPr/>
      <a:lstStyle/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lnDef>
    <a:txDef>
      <a:spPr>
        <a:solidFill>
          <a:schemeClr val="accent3">
            <a:lumMod val="75000"/>
          </a:schemeClr>
        </a:solidFill>
        <a:ln>
          <a:noFill/>
        </a:ln>
        <a:effectLst>
          <a:glow rad="63500">
            <a:schemeClr val="accent2">
              <a:satMod val="175000"/>
              <a:alpha val="40000"/>
            </a:schemeClr>
          </a:glow>
          <a:outerShdw blurRad="279400" dist="139700" dir="4800000" sx="101000" sy="101000" algn="tl" rotWithShape="0">
            <a:prstClr val="black">
              <a:alpha val="40000"/>
            </a:prstClr>
          </a:outerShdw>
        </a:effectLst>
      </a:spPr>
      <a:bodyPr wrap="square" lIns="36000" tIns="36000" rIns="36000" bIns="36000" rtlCol="0" anchor="ctr" anchorCtr="0">
        <a:spAutoFit/>
      </a:bodyPr>
      <a:lstStyle>
        <a:defPPr algn="ctr">
          <a:defRPr sz="2800" b="1" dirty="0" smtClean="0">
            <a:solidFill>
              <a:schemeClr val="tx1"/>
            </a:solidFill>
          </a:defRPr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3187</TotalTime>
  <Words>2563</Words>
  <Application>Microsoft Office PowerPoint</Application>
  <PresentationFormat>Экран (4:3)</PresentationFormat>
  <Paragraphs>441</Paragraphs>
  <Slides>36</Slides>
  <Notes>11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8" baseType="lpstr">
      <vt:lpstr>Углы</vt:lpstr>
      <vt:lpstr>Equation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Семиуровневая эталонная модель взаимодействия открытых систем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«аппаратное и программное обеспечение сети»</dc:title>
  <dc:creator>1</dc:creator>
  <cp:lastModifiedBy>Medvedev's</cp:lastModifiedBy>
  <cp:revision>132</cp:revision>
  <dcterms:created xsi:type="dcterms:W3CDTF">2017-04-16T19:41:34Z</dcterms:created>
  <dcterms:modified xsi:type="dcterms:W3CDTF">2020-02-06T19:02:38Z</dcterms:modified>
</cp:coreProperties>
</file>